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81"/>
  </p:notesMasterIdLst>
  <p:sldIdLst>
    <p:sldId id="336" r:id="rId2"/>
    <p:sldId id="337" r:id="rId3"/>
    <p:sldId id="342" r:id="rId4"/>
    <p:sldId id="258" r:id="rId5"/>
    <p:sldId id="259" r:id="rId6"/>
    <p:sldId id="260" r:id="rId7"/>
    <p:sldId id="261" r:id="rId8"/>
    <p:sldId id="262" r:id="rId9"/>
    <p:sldId id="268" r:id="rId10"/>
    <p:sldId id="343" r:id="rId11"/>
    <p:sldId id="344" r:id="rId12"/>
    <p:sldId id="346" r:id="rId13"/>
    <p:sldId id="345" r:id="rId14"/>
    <p:sldId id="263" r:id="rId15"/>
    <p:sldId id="264" r:id="rId16"/>
    <p:sldId id="265" r:id="rId17"/>
    <p:sldId id="266" r:id="rId18"/>
    <p:sldId id="267" r:id="rId19"/>
    <p:sldId id="269" r:id="rId20"/>
    <p:sldId id="334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339" r:id="rId36"/>
    <p:sldId id="284" r:id="rId37"/>
    <p:sldId id="285" r:id="rId38"/>
    <p:sldId id="286" r:id="rId39"/>
    <p:sldId id="287" r:id="rId40"/>
    <p:sldId id="288" r:id="rId41"/>
    <p:sldId id="289" r:id="rId42"/>
    <p:sldId id="290" r:id="rId43"/>
    <p:sldId id="291" r:id="rId44"/>
    <p:sldId id="292" r:id="rId45"/>
    <p:sldId id="293" r:id="rId46"/>
    <p:sldId id="294" r:id="rId47"/>
    <p:sldId id="295" r:id="rId48"/>
    <p:sldId id="296" r:id="rId49"/>
    <p:sldId id="297" r:id="rId50"/>
    <p:sldId id="298" r:id="rId51"/>
    <p:sldId id="299" r:id="rId52"/>
    <p:sldId id="300" r:id="rId53"/>
    <p:sldId id="301" r:id="rId54"/>
    <p:sldId id="302" r:id="rId55"/>
    <p:sldId id="303" r:id="rId56"/>
    <p:sldId id="304" r:id="rId57"/>
    <p:sldId id="338" r:id="rId58"/>
    <p:sldId id="340" r:id="rId59"/>
    <p:sldId id="305" r:id="rId60"/>
    <p:sldId id="306" r:id="rId61"/>
    <p:sldId id="307" r:id="rId62"/>
    <p:sldId id="308" r:id="rId63"/>
    <p:sldId id="309" r:id="rId64"/>
    <p:sldId id="310" r:id="rId65"/>
    <p:sldId id="311" r:id="rId66"/>
    <p:sldId id="312" r:id="rId67"/>
    <p:sldId id="313" r:id="rId68"/>
    <p:sldId id="314" r:id="rId69"/>
    <p:sldId id="315" r:id="rId70"/>
    <p:sldId id="316" r:id="rId71"/>
    <p:sldId id="317" r:id="rId72"/>
    <p:sldId id="318" r:id="rId73"/>
    <p:sldId id="319" r:id="rId74"/>
    <p:sldId id="320" r:id="rId75"/>
    <p:sldId id="321" r:id="rId76"/>
    <p:sldId id="335" r:id="rId77"/>
    <p:sldId id="322" r:id="rId78"/>
    <p:sldId id="323" r:id="rId79"/>
    <p:sldId id="332" r:id="rId80"/>
  </p:sldIdLst>
  <p:sldSz cx="9144000" cy="6858000" type="screen4x3"/>
  <p:notesSz cx="7104063" cy="102346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7080" autoAdjust="0"/>
    <p:restoredTop sz="94660"/>
  </p:normalViewPr>
  <p:slideViewPr>
    <p:cSldViewPr snapToGrid="0">
      <p:cViewPr>
        <p:scale>
          <a:sx n="82" d="100"/>
          <a:sy n="82" d="100"/>
        </p:scale>
        <p:origin x="1312" y="11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3" d="100"/>
        <a:sy n="53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3992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/>
            </a:lvl1pPr>
          </a:lstStyle>
          <a:p>
            <a:fld id="{9A9543F3-0831-4635-AD48-8E4410E96487}" type="datetimeFigureOut">
              <a:rPr lang="en-US" smtClean="0"/>
              <a:t>10/5/25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49363" y="1279525"/>
            <a:ext cx="4605337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75" tIns="49538" rIns="99075" bIns="49538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10407" y="4925407"/>
            <a:ext cx="5683250" cy="4029879"/>
          </a:xfrm>
          <a:prstGeom prst="rect">
            <a:avLst/>
          </a:prstGeom>
        </p:spPr>
        <p:txBody>
          <a:bodyPr vert="horz" lIns="99075" tIns="49538" rIns="99075" bIns="49538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3992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/>
            </a:lvl1pPr>
          </a:lstStyle>
          <a:p>
            <a:fld id="{8BBDC37B-729A-4393-B484-407F8F0BFA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836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49363" y="1279525"/>
            <a:ext cx="4605337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0" name="Google Shape;100;p1:notes"/>
          <p:cNvSpPr txBox="1">
            <a:spLocks noGrp="1"/>
          </p:cNvSpPr>
          <p:nvPr>
            <p:ph type="body" idx="1"/>
          </p:nvPr>
        </p:nvSpPr>
        <p:spPr>
          <a:xfrm>
            <a:off x="710407" y="4925407"/>
            <a:ext cx="5683250" cy="40298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75" tIns="49525" rIns="99075" bIns="495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1:notes"/>
          <p:cNvSpPr txBox="1">
            <a:spLocks noGrp="1"/>
          </p:cNvSpPr>
          <p:nvPr>
            <p:ph type="sldNum" idx="12"/>
          </p:nvPr>
        </p:nvSpPr>
        <p:spPr>
          <a:xfrm>
            <a:off x="4023992" y="9721107"/>
            <a:ext cx="3078427" cy="5135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75" tIns="49525" rIns="99075" bIns="495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43005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00628D-FC70-41A5-B047-F51AE3E8BD40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653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8CE7D7-F023-47E2-B9C1-6CF3ED08BE29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3182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8CE7D7-F023-47E2-B9C1-6CF3ED08BE29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7171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8CE7D7-F023-47E2-B9C1-6CF3ED08BE29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0747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8CE7D7-F023-47E2-B9C1-6CF3ED08BE29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7128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8CE7D7-F023-47E2-B9C1-6CF3ED08BE29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5289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38F168-6DB2-4B00-BE36-1D00E8C335D9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8490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8CE7D7-F023-47E2-B9C1-6CF3ED08BE29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2004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8CE7D7-F023-47E2-B9C1-6CF3ED08BE29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07137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00628D-FC70-41A5-B047-F51AE3E8BD40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4741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49363" y="1279525"/>
            <a:ext cx="4605337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9" name="Google Shape;109;p2:notes"/>
          <p:cNvSpPr txBox="1">
            <a:spLocks noGrp="1"/>
          </p:cNvSpPr>
          <p:nvPr>
            <p:ph type="body" idx="1"/>
          </p:nvPr>
        </p:nvSpPr>
        <p:spPr>
          <a:xfrm>
            <a:off x="710407" y="4925407"/>
            <a:ext cx="5683250" cy="40298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75" tIns="49525" rIns="99075" bIns="495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2:notes"/>
          <p:cNvSpPr txBox="1">
            <a:spLocks noGrp="1"/>
          </p:cNvSpPr>
          <p:nvPr>
            <p:ph type="sldNum" idx="12"/>
          </p:nvPr>
        </p:nvSpPr>
        <p:spPr>
          <a:xfrm>
            <a:off x="4023992" y="9721107"/>
            <a:ext cx="3078427" cy="5135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75" tIns="49525" rIns="99075" bIns="495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4788310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00628D-FC70-41A5-B047-F51AE3E8BD40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33768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00628D-FC70-41A5-B047-F51AE3E8BD40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87810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7EDB7B-D511-46CE-A375-7C3F6659D74C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47437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7EDB7B-D511-46CE-A375-7C3F6659D74C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12137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7EDB7B-D511-46CE-A375-7C3F6659D74C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51142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00628D-FC70-41A5-B047-F51AE3E8BD40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87547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00628D-FC70-41A5-B047-F51AE3E8BD40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89887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8260CB-1021-4DB5-AE45-685A2FD53906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54491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8CE7D7-F023-47E2-B9C1-6CF3ED08BE29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117122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8CE7D7-F023-47E2-B9C1-6CF3ED08BE29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8637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00628D-FC70-41A5-B047-F51AE3E8BD40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136037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8CE7D7-F023-47E2-B9C1-6CF3ED08BE29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28712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8CE7D7-F023-47E2-B9C1-6CF3ED08BE29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90459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5FB9FC-93A1-4D9B-802C-BA99443E9032}" type="slidenum">
              <a:rPr lang="it-IT" smtClean="0"/>
              <a:pPr/>
              <a:t>43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4237976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8CE7D7-F023-47E2-B9C1-6CF3ED08BE29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49699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8CE7D7-F023-47E2-B9C1-6CF3ED08BE29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69181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8260CB-1021-4DB5-AE45-685A2FD53906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15641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8CE7D7-F023-47E2-B9C1-6CF3ED08BE29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75859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8CE7D7-F023-47E2-B9C1-6CF3ED08BE29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77218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8260CB-1021-4DB5-AE45-685A2FD53906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31362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8CE7D7-F023-47E2-B9C1-6CF3ED08BE29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5111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9F6860-C4D6-41DD-8D64-A87265998DB8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706501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7EDB7B-D511-46CE-A375-7C3F6659D74C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22054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7EDB7B-D511-46CE-A375-7C3F6659D74C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82684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8CE7D7-F023-47E2-B9C1-6CF3ED08BE29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77213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8CE7D7-F023-47E2-B9C1-6CF3ED08BE29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919156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3FF595-1A4D-41DD-B4B1-D71AD91DD3AD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12300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3FF595-1A4D-41DD-B4B1-D71AD91DD3AD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39384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3FF595-1A4D-41DD-B4B1-D71AD91DD3AD}" type="slidenum">
              <a:rPr lang="en-US" smtClean="0"/>
              <a:pPr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07990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00628D-FC70-41A5-B047-F51AE3E8BD40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60371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00628D-FC70-41A5-B047-F51AE3E8BD40}" type="slidenum">
              <a:rPr lang="en-US" smtClean="0"/>
              <a:pPr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67366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00628D-FC70-41A5-B047-F51AE3E8BD40}" type="slidenum">
              <a:rPr lang="en-US" smtClean="0"/>
              <a:pPr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0049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9F6860-C4D6-41DD-8D64-A87265998DB8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42950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8CE7D7-F023-47E2-B9C1-6CF3ED08BE29}" type="slidenum">
              <a:rPr lang="en-US" smtClean="0"/>
              <a:pPr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5090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8CE7D7-F023-47E2-B9C1-6CF3ED08BE29}" type="slidenum">
              <a:rPr lang="en-US" smtClean="0"/>
              <a:pPr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97887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8CE7D7-F023-47E2-B9C1-6CF3ED08BE29}" type="slidenum">
              <a:rPr lang="en-US" smtClean="0"/>
              <a:pPr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62593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8CE7D7-F023-47E2-B9C1-6CF3ED08BE29}" type="slidenum">
              <a:rPr lang="en-US" smtClean="0"/>
              <a:pPr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20054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8CE7D7-F023-47E2-B9C1-6CF3ED08BE29}" type="slidenum">
              <a:rPr lang="en-US" smtClean="0"/>
              <a:pPr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36034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8CE7D7-F023-47E2-B9C1-6CF3ED08BE29}" type="slidenum">
              <a:rPr lang="en-US" smtClean="0"/>
              <a:pPr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51731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00628D-FC70-41A5-B047-F51AE3E8BD40}" type="slidenum">
              <a:rPr lang="en-US" smtClean="0"/>
              <a:pPr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00743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00628D-FC70-41A5-B047-F51AE3E8BD40}" type="slidenum">
              <a:rPr lang="en-US" smtClean="0"/>
              <a:pPr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96767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00628D-FC70-41A5-B047-F51AE3E8BD40}" type="slidenum">
              <a:rPr lang="en-US" smtClean="0"/>
              <a:pPr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84301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8CE7D7-F023-47E2-B9C1-6CF3ED08BE29}" type="slidenum">
              <a:rPr lang="en-US" smtClean="0"/>
              <a:pPr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0309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9F6860-C4D6-41DD-8D64-A87265998DB8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605635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4C2043-7895-41C3-AF10-1FFC31F2CBC9}" type="slidenum">
              <a:rPr lang="it-IT" smtClean="0"/>
              <a:pPr/>
              <a:t>73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155992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8CE7D7-F023-47E2-B9C1-6CF3ED08BE29}" type="slidenum">
              <a:rPr lang="en-US" smtClean="0"/>
              <a:pPr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57879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8CE7D7-F023-47E2-B9C1-6CF3ED08BE29}" type="slidenum">
              <a:rPr lang="en-US" smtClean="0"/>
              <a:pPr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73191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8CE7D7-F023-47E2-B9C1-6CF3ED08BE29}" type="slidenum">
              <a:rPr lang="en-US" smtClean="0"/>
              <a:pPr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127213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8CE7D7-F023-47E2-B9C1-6CF3ED08BE29}" type="slidenum">
              <a:rPr lang="en-US" smtClean="0"/>
              <a:pPr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20362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2528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it-IT"/>
          </a:p>
        </p:txBody>
      </p:sp>
      <p:sp>
        <p:nvSpPr>
          <p:cNvPr id="22528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F4632A10-DCC6-4A20-9C12-577EF1D03665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1770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8CE7D7-F023-47E2-B9C1-6CF3ED08BE29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3278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00628D-FC70-41A5-B047-F51AE3E8BD40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3844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5FB9FC-93A1-4D9B-802C-BA99443E9032}" type="slidenum">
              <a:rPr lang="it-IT" smtClean="0"/>
              <a:pPr/>
              <a:t>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224610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FABD3-5AFF-4669-BE74-12D79B49C211}" type="datetimeFigureOut">
              <a:rPr lang="en-US" smtClean="0"/>
              <a:t>10/5/25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E6001-67F8-40DD-9924-BF04E315CF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4154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FABD3-5AFF-4669-BE74-12D79B49C211}" type="datetimeFigureOut">
              <a:rPr lang="en-US" smtClean="0"/>
              <a:t>10/5/25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E6001-67F8-40DD-9924-BF04E315CF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6609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FABD3-5AFF-4669-BE74-12D79B49C211}" type="datetimeFigureOut">
              <a:rPr lang="en-US" smtClean="0"/>
              <a:t>10/5/25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E6001-67F8-40DD-9924-BF04E315CF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6227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85800" y="1981200"/>
            <a:ext cx="7772400" cy="4114800"/>
          </a:xfrm>
        </p:spPr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A496C4FA-4B4D-4427-8080-3C9C21BE5146}" type="slidenum">
              <a:rPr lang="it-IT"/>
              <a:pPr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43659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4038600" cy="2185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57200" y="3938588"/>
            <a:ext cx="4038600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0152A770-D98A-41FA-9406-544D079D5C4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3831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FABD3-5AFF-4669-BE74-12D79B49C211}" type="datetimeFigureOut">
              <a:rPr lang="en-US" smtClean="0"/>
              <a:t>10/5/25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E6001-67F8-40DD-9924-BF04E315CF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6818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FABD3-5AFF-4669-BE74-12D79B49C211}" type="datetimeFigureOut">
              <a:rPr lang="en-US" smtClean="0"/>
              <a:t>10/5/25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E6001-67F8-40DD-9924-BF04E315CF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8591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FABD3-5AFF-4669-BE74-12D79B49C211}" type="datetimeFigureOut">
              <a:rPr lang="en-US" smtClean="0"/>
              <a:t>10/5/25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E6001-67F8-40DD-9924-BF04E315CF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8431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FABD3-5AFF-4669-BE74-12D79B49C211}" type="datetimeFigureOut">
              <a:rPr lang="en-US" smtClean="0"/>
              <a:t>10/5/25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E6001-67F8-40DD-9924-BF04E315CF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57506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FABD3-5AFF-4669-BE74-12D79B49C211}" type="datetimeFigureOut">
              <a:rPr lang="en-US" smtClean="0"/>
              <a:t>10/5/25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E6001-67F8-40DD-9924-BF04E315CF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237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FABD3-5AFF-4669-BE74-12D79B49C211}" type="datetimeFigureOut">
              <a:rPr lang="en-US" smtClean="0"/>
              <a:t>10/5/25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E6001-67F8-40DD-9924-BF04E315CF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5583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FABD3-5AFF-4669-BE74-12D79B49C211}" type="datetimeFigureOut">
              <a:rPr lang="en-US" smtClean="0"/>
              <a:t>10/5/25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E6001-67F8-40DD-9924-BF04E315CF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9591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FABD3-5AFF-4669-BE74-12D79B49C211}" type="datetimeFigureOut">
              <a:rPr lang="en-US" smtClean="0"/>
              <a:t>10/5/25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E6001-67F8-40DD-9924-BF04E315CF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6801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0FABD3-5AFF-4669-BE74-12D79B49C211}" type="datetimeFigureOut">
              <a:rPr lang="en-US" smtClean="0"/>
              <a:t>10/5/25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6E6001-67F8-40DD-9924-BF04E315CF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644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Electronic_Frontier_Foundation" TargetMode="External"/><Relationship Id="rId2" Type="http://schemas.openxmlformats.org/officeDocument/2006/relationships/hyperlink" Target="https://en.wikipedia.org/wiki/Digital_Millennium_Copyright_Act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lipper_chip" TargetMode="External"/><Relationship Id="rId7" Type="http://schemas.openxmlformats.org/officeDocument/2006/relationships/image" Target="../media/image16.png"/><Relationship Id="rId2" Type="http://schemas.openxmlformats.org/officeDocument/2006/relationships/hyperlink" Target="https://en.wikipedia.org/wiki/Pretty_Good_Privacy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Dual_EC_DRBG" TargetMode="External"/><Relationship Id="rId5" Type="http://schemas.openxmlformats.org/officeDocument/2006/relationships/hyperlink" Target="https://csa-scientist-open-letter.org/Sep2025" TargetMode="External"/><Relationship Id="rId4" Type="http://schemas.openxmlformats.org/officeDocument/2006/relationships/hyperlink" Target="https://fightchatcontrol.eu/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w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.umd.edu/~jkatz/imc.html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toc.cryptobook.us/" TargetMode="External"/><Relationship Id="rId4" Type="http://schemas.openxmlformats.org/officeDocument/2006/relationships/hyperlink" Target="http://joyofcryptography.com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wmf"/><Relationship Id="rId4" Type="http://schemas.openxmlformats.org/officeDocument/2006/relationships/image" Target="../media/image18.wmf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wmf"/><Relationship Id="rId3" Type="http://schemas.openxmlformats.org/officeDocument/2006/relationships/image" Target="../media/image17.wmf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9.wmf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X,_Y_&amp;_Z" TargetMode="External"/><Relationship Id="rId2" Type="http://schemas.openxmlformats.org/officeDocument/2006/relationships/hyperlink" Target="https://en.wikipedia.org/wiki/Dermot_Turing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jpe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w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wm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wm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wm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wm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w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wmf"/><Relationship Id="rId4" Type="http://schemas.openxmlformats.org/officeDocument/2006/relationships/image" Target="../media/image18.wmf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cyber.gouv.fr/sites/default/files/document/Quantum_Key_Distribution_Position_Paper.pdf" TargetMode="External"/><Relationship Id="rId2" Type="http://schemas.openxmlformats.org/officeDocument/2006/relationships/hyperlink" Target="http://www.nsa.gov/Cybersecurity/Quantum-Key-Distribution-QKD-and-Quantum-Cryptography-QC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pdf/2307.15116.pdf" TargetMode="Externa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7" Type="http://schemas.openxmlformats.org/officeDocument/2006/relationships/image" Target="../media/image42.wmf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19.wmf"/><Relationship Id="rId4" Type="http://schemas.openxmlformats.org/officeDocument/2006/relationships/image" Target="../media/image18.w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wmf"/><Relationship Id="rId4" Type="http://schemas.openxmlformats.org/officeDocument/2006/relationships/image" Target="../media/image10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wmf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1.png"/><Relationship Id="rId5" Type="http://schemas.openxmlformats.org/officeDocument/2006/relationships/image" Target="../media/image19.wmf"/><Relationship Id="rId4" Type="http://schemas.openxmlformats.org/officeDocument/2006/relationships/image" Target="../media/image17.wmf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7" Type="http://schemas.openxmlformats.org/officeDocument/2006/relationships/image" Target="../media/image42.wmf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19.wmf"/><Relationship Id="rId4" Type="http://schemas.openxmlformats.org/officeDocument/2006/relationships/image" Target="../media/image18.wmf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wmf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wmf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wmf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410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wmf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wmf"/><Relationship Id="rId4" Type="http://schemas.openxmlformats.org/officeDocument/2006/relationships/image" Target="../media/image45.wmf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wm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"/>
          <p:cNvSpPr txBox="1">
            <a:spLocks noGrp="1"/>
          </p:cNvSpPr>
          <p:nvPr>
            <p:ph type="ctrTitle"/>
          </p:nvPr>
        </p:nvSpPr>
        <p:spPr>
          <a:xfrm>
            <a:off x="642910" y="214290"/>
            <a:ext cx="7772400" cy="2398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mbria"/>
              <a:buNone/>
            </a:pPr>
            <a:r>
              <a:rPr lang="en-US" b="1"/>
              <a:t>Chapter 1</a:t>
            </a:r>
            <a:br>
              <a:rPr lang="en-US"/>
            </a:br>
            <a:r>
              <a:rPr lang="en-US" b="1">
                <a:solidFill>
                  <a:srgbClr val="0070C0"/>
                </a:solidFill>
              </a:rPr>
              <a:t>Introduction to Cryptography </a:t>
            </a:r>
            <a:endParaRPr b="1">
              <a:solidFill>
                <a:srgbClr val="0070C0"/>
              </a:solidFill>
            </a:endParaRPr>
          </a:p>
        </p:txBody>
      </p:sp>
      <p:sp>
        <p:nvSpPr>
          <p:cNvPr id="105" name="Google Shape;105;p1"/>
          <p:cNvSpPr txBox="1"/>
          <p:nvPr/>
        </p:nvSpPr>
        <p:spPr>
          <a:xfrm>
            <a:off x="2641600" y="2860527"/>
            <a:ext cx="3962400" cy="10150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000"/>
              <a:buFont typeface="Arial"/>
              <a:buNone/>
            </a:pPr>
            <a:r>
              <a:rPr lang="en-US" sz="3000" b="1" u="none">
                <a:solidFill>
                  <a:srgbClr val="FF0000"/>
                </a:solidFill>
                <a:latin typeface="Cambria"/>
                <a:ea typeface="Cambria"/>
                <a:cs typeface="Cambria"/>
                <a:sym typeface="Cambria"/>
              </a:rPr>
              <a:t>Stefan</a:t>
            </a:r>
            <a:r>
              <a:rPr lang="en-US" sz="3000" b="0" u="none">
                <a:solidFill>
                  <a:srgbClr val="FF0000"/>
                </a:solidFill>
                <a:latin typeface="Cambria"/>
                <a:ea typeface="Cambria"/>
                <a:cs typeface="Cambria"/>
                <a:sym typeface="Cambria"/>
              </a:rPr>
              <a:t> </a:t>
            </a:r>
            <a:r>
              <a:rPr lang="en-US" sz="3000" b="1" u="none">
                <a:solidFill>
                  <a:srgbClr val="FF0000"/>
                </a:solidFill>
                <a:latin typeface="Cambria"/>
                <a:ea typeface="Cambria"/>
                <a:cs typeface="Cambria"/>
                <a:sym typeface="Cambria"/>
              </a:rPr>
              <a:t>Dziembowski</a:t>
            </a:r>
            <a:br>
              <a:rPr lang="en-US" sz="3000" b="1" u="none">
                <a:solidFill>
                  <a:srgbClr val="FF0000"/>
                </a:solidFill>
                <a:latin typeface="Cambria"/>
                <a:ea typeface="Cambria"/>
                <a:cs typeface="Cambria"/>
                <a:sym typeface="Cambria"/>
              </a:rPr>
            </a:br>
            <a:r>
              <a:rPr lang="en-US" sz="1800" b="0" u="none">
                <a:solidFill>
                  <a:srgbClr val="FF0000"/>
                </a:solidFill>
                <a:latin typeface="Cambria"/>
                <a:ea typeface="Cambria"/>
                <a:cs typeface="Cambria"/>
                <a:sym typeface="Cambria"/>
              </a:rPr>
              <a:t>www.crypto.edu.pl/Dziembowski</a:t>
            </a:r>
            <a:br>
              <a:rPr lang="en-US" sz="1800" b="0" u="none">
                <a:solidFill>
                  <a:srgbClr val="FF0000"/>
                </a:solidFill>
                <a:latin typeface="Cambria"/>
                <a:ea typeface="Cambria"/>
                <a:cs typeface="Cambria"/>
                <a:sym typeface="Cambria"/>
              </a:rPr>
            </a:br>
            <a:br>
              <a:rPr lang="en-US" sz="3000" b="0" u="none">
                <a:solidFill>
                  <a:srgbClr val="FF0000"/>
                </a:solidFill>
                <a:latin typeface="Cambria"/>
                <a:ea typeface="Cambria"/>
                <a:cs typeface="Cambria"/>
                <a:sym typeface="Cambria"/>
              </a:rPr>
            </a:br>
            <a:r>
              <a:rPr lang="en-US" sz="2600" b="1" u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University of Warsaw</a:t>
            </a:r>
            <a:endParaRPr/>
          </a:p>
          <a:p>
            <a:pPr marL="0" marR="0" lvl="0" indent="0" algn="ctr" rtl="0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</a:pPr>
            <a:endParaRPr sz="3200" b="0" u="none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106" name="Google Shape;106;p1"/>
          <p:cNvPicPr preferRelativeResize="0"/>
          <p:nvPr/>
        </p:nvPicPr>
        <p:blipFill rotWithShape="1">
          <a:blip r:embed="rId3">
            <a:alphaModFix/>
          </a:blip>
          <a:srcRect r="58267"/>
          <a:stretch/>
        </p:blipFill>
        <p:spPr>
          <a:xfrm>
            <a:off x="3779912" y="4509120"/>
            <a:ext cx="1418989" cy="152674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309986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0FED9-3C31-FD71-0F69-14407FA54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Do citizens have a right to analyse and use strong cryptography?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165F17-D3A1-8C7C-72AB-D026D50CB8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76552"/>
            <a:ext cx="7886700" cy="5055476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Main </a:t>
            </a:r>
            <a:r>
              <a:rPr lang="en-GB" b="1" dirty="0">
                <a:solidFill>
                  <a:srgbClr val="FF0000"/>
                </a:solidFill>
              </a:rPr>
              <a:t>opponents</a:t>
            </a:r>
            <a:r>
              <a:rPr lang="en-GB" dirty="0"/>
              <a:t>: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b="1" dirty="0"/>
              <a:t>Governments</a:t>
            </a:r>
            <a:r>
              <a:rPr lang="en-GB" dirty="0"/>
              <a:t> and their </a:t>
            </a:r>
            <a:r>
              <a:rPr lang="en-GB" b="1" dirty="0"/>
              <a:t>agencies</a:t>
            </a:r>
            <a:r>
              <a:rPr lang="en-GB" dirty="0"/>
              <a:t> (most notably: the US </a:t>
            </a:r>
            <a:r>
              <a:rPr lang="en-GB" b="1" dirty="0"/>
              <a:t>National Security Agency</a:t>
            </a:r>
            <a:r>
              <a:rPr lang="en-GB" dirty="0"/>
              <a:t>).</a:t>
            </a:r>
            <a:br>
              <a:rPr lang="en-GB" dirty="0"/>
            </a:br>
            <a:endParaRPr lang="en-GB" dirty="0"/>
          </a:p>
          <a:p>
            <a:pPr lvl="1"/>
            <a:r>
              <a:rPr lang="en-GB" b="1" dirty="0"/>
              <a:t>control proliferation to other countries </a:t>
            </a:r>
            <a:r>
              <a:rPr lang="en-GB" dirty="0"/>
              <a:t>(mainly in the past)</a:t>
            </a:r>
          </a:p>
          <a:p>
            <a:pPr lvl="1"/>
            <a:r>
              <a:rPr lang="en-GB" dirty="0"/>
              <a:t>tracing </a:t>
            </a:r>
            <a:r>
              <a:rPr lang="en-GB" b="1" dirty="0"/>
              <a:t>criminal</a:t>
            </a:r>
            <a:r>
              <a:rPr lang="en-GB" dirty="0"/>
              <a:t> and </a:t>
            </a:r>
            <a:r>
              <a:rPr lang="en-GB" b="1" dirty="0"/>
              <a:t>terrorist</a:t>
            </a:r>
            <a:r>
              <a:rPr lang="en-GB" dirty="0"/>
              <a:t> activities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Some corporations:</a:t>
            </a:r>
          </a:p>
          <a:p>
            <a:pPr lvl="1"/>
            <a:r>
              <a:rPr lang="en-GB" b="1" dirty="0"/>
              <a:t>copyright protection </a:t>
            </a:r>
            <a:r>
              <a:rPr lang="en-GB" dirty="0"/>
              <a:t>(see, e.g., </a:t>
            </a:r>
            <a:r>
              <a:rPr lang="en-GB" dirty="0">
                <a:hlinkClick r:id="rId2"/>
              </a:rPr>
              <a:t>Digital Millennium Copyright Act</a:t>
            </a:r>
            <a:r>
              <a:rPr lang="en-GB" dirty="0"/>
              <a:t>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Main </a:t>
            </a:r>
            <a:r>
              <a:rPr lang="en-GB" b="1" dirty="0">
                <a:solidFill>
                  <a:srgbClr val="00B050"/>
                </a:solidFill>
              </a:rPr>
              <a:t>proponents</a:t>
            </a:r>
            <a:r>
              <a:rPr lang="en-GB" dirty="0"/>
              <a:t>:</a:t>
            </a:r>
          </a:p>
          <a:p>
            <a:r>
              <a:rPr lang="en-GB" b="1" dirty="0"/>
              <a:t>academics</a:t>
            </a:r>
          </a:p>
          <a:p>
            <a:r>
              <a:rPr lang="en-GB" b="1" dirty="0"/>
              <a:t>civil liberties organizations </a:t>
            </a:r>
            <a:r>
              <a:rPr lang="en-GB" dirty="0"/>
              <a:t>(e.g., </a:t>
            </a:r>
            <a:r>
              <a:rPr lang="en-GB" dirty="0">
                <a:hlinkClick r:id="rId3"/>
              </a:rPr>
              <a:t>Electronic Frontier Foundation</a:t>
            </a:r>
            <a:r>
              <a:rPr lang="en-GB" dirty="0"/>
              <a:t>)</a:t>
            </a:r>
          </a:p>
          <a:p>
            <a:pPr marL="0" indent="0">
              <a:buNone/>
            </a:pPr>
            <a:endParaRPr lang="en-GB" dirty="0"/>
          </a:p>
          <a:p>
            <a:endParaRPr lang="en-PL" dirty="0"/>
          </a:p>
        </p:txBody>
      </p:sp>
    </p:spTree>
    <p:extLst>
      <p:ext uri="{BB962C8B-B14F-4D97-AF65-F5344CB8AC3E}">
        <p14:creationId xmlns:p14="http://schemas.microsoft.com/office/powerpoint/2010/main" val="358062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69B49F-7547-FB0A-31F8-A0E0FFBF0E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1A3BE-CAA3-7F43-92ED-1122625CDA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4" y="152401"/>
            <a:ext cx="7886700" cy="1007783"/>
          </a:xfrm>
        </p:spPr>
        <p:txBody>
          <a:bodyPr/>
          <a:lstStyle/>
          <a:p>
            <a:r>
              <a:rPr lang="en-PL" dirty="0"/>
              <a:t>“Crypto wars”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F64CA9-CD38-EEB9-1584-442B7FB580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200" y="1240220"/>
            <a:ext cx="8185149" cy="5465379"/>
          </a:xfrm>
        </p:spPr>
        <p:txBody>
          <a:bodyPr>
            <a:normAutofit fontScale="62500" lnSpcReduction="20000"/>
          </a:bodyPr>
          <a:lstStyle/>
          <a:p>
            <a:pPr marL="0" indent="0" algn="ctr">
              <a:buNone/>
            </a:pPr>
            <a:r>
              <a:rPr lang="en-GB" sz="3800" b="1" dirty="0">
                <a:solidFill>
                  <a:srgbClr val="00B050"/>
                </a:solidFill>
              </a:rPr>
              <a:t>Good crypto implemented correctly is</a:t>
            </a:r>
            <a:br>
              <a:rPr lang="en-GB" sz="3800" b="1" dirty="0">
                <a:solidFill>
                  <a:srgbClr val="00B050"/>
                </a:solidFill>
              </a:rPr>
            </a:br>
            <a:r>
              <a:rPr lang="en-GB" sz="3800" b="1" dirty="0">
                <a:solidFill>
                  <a:srgbClr val="00B050"/>
                </a:solidFill>
              </a:rPr>
              <a:t>impossible to break even for governmental agencies.</a:t>
            </a:r>
            <a:br>
              <a:rPr lang="en-GB" sz="3800" b="1" dirty="0">
                <a:solidFill>
                  <a:srgbClr val="00B050"/>
                </a:solidFill>
              </a:rPr>
            </a:br>
            <a:endParaRPr lang="en-GB" sz="3800" b="1" dirty="0">
              <a:solidFill>
                <a:srgbClr val="00B050"/>
              </a:solidFill>
            </a:endParaRPr>
          </a:p>
          <a:p>
            <a:pPr marL="0" indent="0">
              <a:buNone/>
            </a:pPr>
            <a:r>
              <a:rPr lang="en-GB" dirty="0"/>
              <a:t>Attempts to circumvent it:</a:t>
            </a:r>
          </a:p>
          <a:p>
            <a:r>
              <a:rPr lang="en-GB" b="1" dirty="0">
                <a:solidFill>
                  <a:srgbClr val="FF0000"/>
                </a:solidFill>
              </a:rPr>
              <a:t>criminalizing cryptanalysis </a:t>
            </a:r>
          </a:p>
          <a:p>
            <a:r>
              <a:rPr lang="en-GB" b="1" dirty="0">
                <a:solidFill>
                  <a:srgbClr val="FF0000"/>
                </a:solidFill>
              </a:rPr>
              <a:t>export  control</a:t>
            </a:r>
            <a:r>
              <a:rPr lang="en-GB" dirty="0">
                <a:solidFill>
                  <a:srgbClr val="FF0000"/>
                </a:solidFill>
              </a:rPr>
              <a:t>:</a:t>
            </a:r>
          </a:p>
          <a:p>
            <a:pPr lvl="1"/>
            <a:r>
              <a:rPr lang="en-GB" dirty="0"/>
              <a:t>mainly in the past,</a:t>
            </a:r>
          </a:p>
          <a:p>
            <a:pPr lvl="1"/>
            <a:r>
              <a:rPr lang="en-GB" dirty="0"/>
              <a:t>possible to </a:t>
            </a:r>
            <a:r>
              <a:rPr lang="en-GB" b="1" dirty="0"/>
              <a:t>bypass using the US First Amendment (freedom of speech), </a:t>
            </a:r>
            <a:r>
              <a:rPr lang="en-GB" dirty="0"/>
              <a:t>see, e.g., the history of </a:t>
            </a:r>
            <a:r>
              <a:rPr lang="en-GB" dirty="0">
                <a:hlinkClick r:id="rId2"/>
              </a:rPr>
              <a:t>PGP</a:t>
            </a:r>
            <a:endParaRPr lang="en-GB" dirty="0"/>
          </a:p>
          <a:p>
            <a:r>
              <a:rPr lang="en-GB" b="1" dirty="0">
                <a:solidFill>
                  <a:srgbClr val="FF0000"/>
                </a:solidFill>
              </a:rPr>
              <a:t>weak crypto </a:t>
            </a:r>
            <a:r>
              <a:rPr lang="en-GB" dirty="0"/>
              <a:t> </a:t>
            </a:r>
          </a:p>
          <a:p>
            <a:r>
              <a:rPr lang="en-GB" b="1" dirty="0">
                <a:solidFill>
                  <a:srgbClr val="FF0000"/>
                </a:solidFill>
              </a:rPr>
              <a:t>artificially short keys</a:t>
            </a:r>
          </a:p>
          <a:p>
            <a:r>
              <a:rPr lang="en-GB" b="1" dirty="0">
                <a:solidFill>
                  <a:srgbClr val="FF0000"/>
                </a:solidFill>
              </a:rPr>
              <a:t>official backdoors</a:t>
            </a:r>
          </a:p>
          <a:p>
            <a:pPr lvl="1"/>
            <a:r>
              <a:rPr lang="en-GB" dirty="0"/>
              <a:t>key escrow (see, e.g.,  </a:t>
            </a:r>
            <a:r>
              <a:rPr lang="en-PL" dirty="0"/>
              <a:t>the </a:t>
            </a:r>
            <a:r>
              <a:rPr lang="en-PL" dirty="0">
                <a:hlinkClick r:id="rId3"/>
              </a:rPr>
              <a:t>Clipper chip</a:t>
            </a:r>
            <a:r>
              <a:rPr lang="en-PL" dirty="0"/>
              <a:t>)</a:t>
            </a:r>
          </a:p>
          <a:p>
            <a:pPr lvl="1"/>
            <a:r>
              <a:rPr lang="en-PL" dirty="0"/>
              <a:t>very recently: </a:t>
            </a:r>
            <a:r>
              <a:rPr lang="en-GB" dirty="0">
                <a:hlinkClick r:id="rId4"/>
              </a:rPr>
              <a:t>the EU’s</a:t>
            </a:r>
            <a:r>
              <a:rPr lang="en-PL" dirty="0">
                <a:hlinkClick r:id="rId4"/>
              </a:rPr>
              <a:t> chat control directive</a:t>
            </a:r>
            <a:r>
              <a:rPr lang="en-PL" dirty="0"/>
              <a:t> (see also:  </a:t>
            </a:r>
            <a:r>
              <a:rPr lang="en-GB" dirty="0">
                <a:hlinkClick r:id="rId5"/>
              </a:rPr>
              <a:t>https://csa-scientist-open-letter.org/Sep2025</a:t>
            </a:r>
            <a:r>
              <a:rPr lang="en-GB" dirty="0"/>
              <a:t>) </a:t>
            </a:r>
            <a:endParaRPr lang="en-PL" dirty="0"/>
          </a:p>
          <a:p>
            <a:r>
              <a:rPr lang="en-GB" b="1" dirty="0">
                <a:solidFill>
                  <a:srgbClr val="FF0000"/>
                </a:solidFill>
              </a:rPr>
              <a:t>unofficial backdoors</a:t>
            </a:r>
          </a:p>
          <a:p>
            <a:pPr lvl="1"/>
            <a:r>
              <a:rPr lang="en-GB" dirty="0">
                <a:hlinkClick r:id="rId6"/>
              </a:rPr>
              <a:t>DUAL_EC_DRGB </a:t>
            </a:r>
            <a:r>
              <a:rPr lang="en-GB" dirty="0"/>
              <a:t>– we will look at it later</a:t>
            </a:r>
          </a:p>
          <a:p>
            <a:pPr lvl="1"/>
            <a:endParaRPr lang="en-GB" dirty="0"/>
          </a:p>
          <a:p>
            <a:r>
              <a:rPr lang="en-GB" dirty="0"/>
              <a:t> supply chain attacks, side channel attacks, malware attacks,… 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5549AA4-4F9E-A6E5-9AD9-B0E1E166AA35}"/>
              </a:ext>
            </a:extLst>
          </p:cNvPr>
          <p:cNvGrpSpPr/>
          <p:nvPr/>
        </p:nvGrpSpPr>
        <p:grpSpPr>
          <a:xfrm>
            <a:off x="2743147" y="3616573"/>
            <a:ext cx="3657705" cy="769441"/>
            <a:chOff x="2654827" y="4001294"/>
            <a:chExt cx="3657705" cy="769441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AE8AF7D2-AAA8-506B-49A5-2B34138474A8}"/>
                    </a:ext>
                  </a:extLst>
                </p:cNvPr>
                <p:cNvSpPr txBox="1"/>
                <p:nvPr/>
              </p:nvSpPr>
              <p:spPr>
                <a:xfrm>
                  <a:off x="2654827" y="4001294"/>
                  <a:ext cx="1767947" cy="76944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"/>
                            <m:endChr m:val="}"/>
                            <m:ctrlPr>
                              <a:rPr lang="en-PL" sz="4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l-PL" sz="44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  <m:r>
                          <a:rPr lang="pl-PL" sz="4400" b="0" i="1" smtClean="0">
                            <a:latin typeface="Cambria Math" panose="02040503050406030204" pitchFamily="18" charset="0"/>
                          </a:rPr>
                          <m:t> −</m:t>
                        </m:r>
                      </m:oMath>
                    </m:oMathPara>
                  </a14:m>
                  <a:endParaRPr lang="en-PL" sz="1200" dirty="0"/>
                </a:p>
              </p:txBody>
            </p:sp>
          </mc:Choice>
          <mc:Fallback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AE8AF7D2-AAA8-506B-49A5-2B34138474A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54827" y="4001294"/>
                  <a:ext cx="1767947" cy="769441"/>
                </a:xfrm>
                <a:prstGeom prst="rect">
                  <a:avLst/>
                </a:prstGeom>
                <a:blipFill>
                  <a:blip r:embed="rId7"/>
                  <a:stretch>
                    <a:fillRect l="-30714" t="-141935" b="-222581"/>
                  </a:stretch>
                </a:blipFill>
              </p:spPr>
              <p:txBody>
                <a:bodyPr/>
                <a:lstStyle/>
                <a:p>
                  <a:r>
                    <a:rPr lang="en-P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C113629-7F43-EB8B-EF9C-4056A74A4357}"/>
                </a:ext>
              </a:extLst>
            </p:cNvPr>
            <p:cNvSpPr txBox="1"/>
            <p:nvPr/>
          </p:nvSpPr>
          <p:spPr>
            <a:xfrm>
              <a:off x="4067174" y="4201348"/>
              <a:ext cx="22453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PL" dirty="0"/>
                <a:t>we will see examples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03250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11334-E7FF-37F1-2EAA-70184DF6FF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L" dirty="0"/>
              <a:t>Arguments for crypto control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8ECC63-D2BF-E447-0198-7B7274C78A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PL" dirty="0"/>
              <a:t>In </a:t>
            </a:r>
            <a:r>
              <a:rPr lang="en-GB" dirty="0"/>
              <a:t>democratic</a:t>
            </a:r>
            <a:r>
              <a:rPr lang="en-PL" dirty="0"/>
              <a:t> </a:t>
            </a:r>
            <a:r>
              <a:rPr lang="en-GB" dirty="0"/>
              <a:t>countries,</a:t>
            </a:r>
            <a:r>
              <a:rPr lang="en-PL" dirty="0"/>
              <a:t> the </a:t>
            </a:r>
            <a:r>
              <a:rPr lang="en-PL" b="1" dirty="0">
                <a:solidFill>
                  <a:srgbClr val="0070C0"/>
                </a:solidFill>
              </a:rPr>
              <a:t>governmental agencies are the “good guys” </a:t>
            </a:r>
            <a:r>
              <a:rPr lang="en-PL" dirty="0"/>
              <a:t>and are controlled.</a:t>
            </a:r>
            <a:br>
              <a:rPr lang="en-PL" dirty="0"/>
            </a:br>
            <a:endParaRPr lang="en-PL" dirty="0"/>
          </a:p>
          <a:p>
            <a:r>
              <a:rPr lang="en-PL" dirty="0"/>
              <a:t>Digital crime is a </a:t>
            </a:r>
            <a:r>
              <a:rPr lang="en-GB" dirty="0"/>
              <a:t>considerable</a:t>
            </a:r>
            <a:r>
              <a:rPr lang="en-PL" dirty="0"/>
              <a:t> problem (e.g., </a:t>
            </a:r>
            <a:r>
              <a:rPr lang="en-PL" b="1" dirty="0">
                <a:solidFill>
                  <a:srgbClr val="FF0000"/>
                </a:solidFill>
              </a:rPr>
              <a:t>child abuse, terrorism</a:t>
            </a:r>
            <a:r>
              <a:rPr lang="en-PL" dirty="0"/>
              <a:t>).</a:t>
            </a:r>
            <a:br>
              <a:rPr lang="en-PL" dirty="0"/>
            </a:br>
            <a:endParaRPr lang="en-PL" dirty="0"/>
          </a:p>
          <a:p>
            <a:r>
              <a:rPr lang="en-PL" b="1" dirty="0"/>
              <a:t>Copyright owners need protection</a:t>
            </a:r>
            <a:r>
              <a:rPr lang="en-PL" dirty="0"/>
              <a:t>.</a:t>
            </a:r>
          </a:p>
          <a:p>
            <a:endParaRPr lang="en-PL" dirty="0"/>
          </a:p>
          <a:p>
            <a:endParaRPr lang="en-PL" dirty="0"/>
          </a:p>
          <a:p>
            <a:endParaRPr lang="en-PL" dirty="0"/>
          </a:p>
        </p:txBody>
      </p:sp>
    </p:spTree>
    <p:extLst>
      <p:ext uri="{BB962C8B-B14F-4D97-AF65-F5344CB8AC3E}">
        <p14:creationId xmlns:p14="http://schemas.microsoft.com/office/powerpoint/2010/main" val="1253439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0B1B0-776B-83D1-5784-C632263EC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365126"/>
            <a:ext cx="8252591" cy="1127343"/>
          </a:xfrm>
        </p:spPr>
        <p:txBody>
          <a:bodyPr/>
          <a:lstStyle/>
          <a:p>
            <a:r>
              <a:rPr lang="en-PL" dirty="0"/>
              <a:t>Arguments against crypto control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B02B26-1A39-9860-C00A-1711385398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PL" dirty="0"/>
              <a:t>Privacy as a </a:t>
            </a:r>
            <a:r>
              <a:rPr lang="en-PL" b="1" dirty="0">
                <a:solidFill>
                  <a:srgbClr val="FF0000"/>
                </a:solidFill>
              </a:rPr>
              <a:t>fundamental </a:t>
            </a:r>
            <a:r>
              <a:rPr lang="en-GB" b="1" dirty="0">
                <a:solidFill>
                  <a:srgbClr val="FF0000"/>
                </a:solidFill>
              </a:rPr>
              <a:t>citizen's</a:t>
            </a:r>
            <a:r>
              <a:rPr lang="en-PL" b="1" dirty="0">
                <a:solidFill>
                  <a:srgbClr val="FF0000"/>
                </a:solidFill>
              </a:rPr>
              <a:t> right</a:t>
            </a:r>
            <a:r>
              <a:rPr lang="en-PL" dirty="0"/>
              <a:t>: (similar, e.g., to a right to a fair trial)</a:t>
            </a:r>
          </a:p>
          <a:p>
            <a:pPr lvl="1"/>
            <a:r>
              <a:rPr lang="en-GB" dirty="0"/>
              <a:t>e</a:t>
            </a:r>
            <a:r>
              <a:rPr lang="en-PL" dirty="0"/>
              <a:t>ven democratic countries have a long history of privacy abuse</a:t>
            </a:r>
          </a:p>
          <a:p>
            <a:pPr lvl="1"/>
            <a:r>
              <a:rPr lang="en-PL" dirty="0"/>
              <a:t>security agencies have incentives to “take shortcuts”</a:t>
            </a:r>
          </a:p>
          <a:p>
            <a:r>
              <a:rPr lang="en-PL" dirty="0"/>
              <a:t>Impossible to </a:t>
            </a:r>
            <a:r>
              <a:rPr lang="en-PL" b="1" dirty="0">
                <a:solidFill>
                  <a:srgbClr val="7030A0"/>
                </a:solidFill>
              </a:rPr>
              <a:t>limit to one state</a:t>
            </a:r>
            <a:r>
              <a:rPr lang="en-PL" dirty="0"/>
              <a:t>:</a:t>
            </a:r>
          </a:p>
          <a:p>
            <a:pPr lvl="1"/>
            <a:r>
              <a:rPr lang="en-PL" dirty="0"/>
              <a:t>technology is borderless</a:t>
            </a:r>
          </a:p>
          <a:p>
            <a:pPr lvl="1"/>
            <a:r>
              <a:rPr lang="en-GB" dirty="0"/>
              <a:t>E</a:t>
            </a:r>
            <a:r>
              <a:rPr lang="en-PL" dirty="0"/>
              <a:t>ven </a:t>
            </a:r>
            <a:r>
              <a:rPr lang="en-GB" dirty="0"/>
              <a:t>allies</a:t>
            </a:r>
            <a:r>
              <a:rPr lang="en-PL" dirty="0"/>
              <a:t> spy on each other (especially: industrial espionage)</a:t>
            </a:r>
          </a:p>
          <a:p>
            <a:r>
              <a:rPr lang="en-GB" dirty="0"/>
              <a:t>Introduces</a:t>
            </a:r>
            <a:r>
              <a:rPr lang="en-PL" dirty="0"/>
              <a:t> </a:t>
            </a:r>
            <a:r>
              <a:rPr lang="en-PL" b="1" dirty="0">
                <a:solidFill>
                  <a:srgbClr val="0070C0"/>
                </a:solidFill>
              </a:rPr>
              <a:t>additional attack vectors</a:t>
            </a:r>
          </a:p>
          <a:p>
            <a:endParaRPr lang="en-PL" dirty="0"/>
          </a:p>
          <a:p>
            <a:endParaRPr lang="en-PL" dirty="0"/>
          </a:p>
          <a:p>
            <a:endParaRPr lang="en-PL" dirty="0"/>
          </a:p>
          <a:p>
            <a:endParaRPr lang="en-PL" dirty="0"/>
          </a:p>
        </p:txBody>
      </p:sp>
    </p:spTree>
    <p:extLst>
      <p:ext uri="{BB962C8B-B14F-4D97-AF65-F5344CB8AC3E}">
        <p14:creationId xmlns:p14="http://schemas.microsoft.com/office/powerpoint/2010/main" val="2042676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/>
              <a:t>Three components of the course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86000"/>
            <a:ext cx="8229600" cy="3840163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pl-PL" b="1" dirty="0">
                <a:solidFill>
                  <a:srgbClr val="008000"/>
                </a:solidFill>
              </a:rPr>
              <a:t>practical apects</a:t>
            </a:r>
            <a:br>
              <a:rPr lang="pl-PL" dirty="0"/>
            </a:br>
            <a:endParaRPr lang="pl-PL" dirty="0"/>
          </a:p>
          <a:p>
            <a:pPr marL="514350" indent="-514350">
              <a:buFont typeface="+mj-lt"/>
              <a:buAutoNum type="arabicPeriod"/>
            </a:pPr>
            <a:r>
              <a:rPr lang="pl-PL" b="1" dirty="0">
                <a:solidFill>
                  <a:srgbClr val="FF0000"/>
                </a:solidFill>
              </a:rPr>
              <a:t>mathematical foundations</a:t>
            </a:r>
            <a:br>
              <a:rPr lang="pl-PL" dirty="0"/>
            </a:br>
            <a:endParaRPr lang="pl-PL" dirty="0"/>
          </a:p>
          <a:p>
            <a:pPr marL="514350" indent="-514350">
              <a:buFont typeface="+mj-lt"/>
              <a:buAutoNum type="arabicPeriod"/>
            </a:pPr>
            <a:r>
              <a:rPr lang="pl-PL" b="1" dirty="0">
                <a:solidFill>
                  <a:srgbClr val="660066"/>
                </a:solidFill>
              </a:rPr>
              <a:t>new horizons</a:t>
            </a:r>
          </a:p>
          <a:p>
            <a:pPr marL="514350" indent="-514350">
              <a:buFont typeface="+mj-lt"/>
              <a:buAutoNum type="arabicPeriod"/>
            </a:pP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276852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-76200"/>
            <a:ext cx="8229600" cy="1143000"/>
          </a:xfrm>
        </p:spPr>
        <p:txBody>
          <a:bodyPr/>
          <a:lstStyle/>
          <a:p>
            <a:pPr marL="514350" indent="-514350"/>
            <a:r>
              <a:rPr lang="pl-PL" b="1" dirty="0"/>
              <a:t>Practical aspects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143000"/>
            <a:ext cx="8229600" cy="5638800"/>
          </a:xfrm>
        </p:spPr>
        <p:txBody>
          <a:bodyPr>
            <a:normAutofit fontScale="92500" lnSpcReduction="20000"/>
          </a:bodyPr>
          <a:lstStyle/>
          <a:p>
            <a:pPr marL="514350" indent="-514350"/>
            <a:r>
              <a:rPr lang="pl-PL" b="1" dirty="0">
                <a:solidFill>
                  <a:srgbClr val="800000"/>
                </a:solidFill>
              </a:rPr>
              <a:t>symmetric encryption</a:t>
            </a:r>
            <a:r>
              <a:rPr lang="pl-PL" dirty="0"/>
              <a:t>: block </a:t>
            </a:r>
            <a:r>
              <a:rPr lang="pl-PL" dirty="0" err="1"/>
              <a:t>ciphers</a:t>
            </a:r>
            <a:r>
              <a:rPr lang="pl-PL" dirty="0"/>
              <a:t> and </a:t>
            </a:r>
            <a:r>
              <a:rPr lang="pl-PL" dirty="0" err="1"/>
              <a:t>stream</a:t>
            </a:r>
            <a:r>
              <a:rPr lang="pl-PL" dirty="0"/>
              <a:t> </a:t>
            </a:r>
            <a:r>
              <a:rPr lang="pl-PL" dirty="0" err="1"/>
              <a:t>ciphers</a:t>
            </a:r>
            <a:br>
              <a:rPr lang="pl-PL" dirty="0"/>
            </a:br>
            <a:endParaRPr lang="pl-PL" dirty="0"/>
          </a:p>
          <a:p>
            <a:pPr marL="514350" indent="-514350"/>
            <a:r>
              <a:rPr lang="pl-PL" b="1" dirty="0">
                <a:solidFill>
                  <a:srgbClr val="FF0000"/>
                </a:solidFill>
              </a:rPr>
              <a:t>hash </a:t>
            </a:r>
            <a:r>
              <a:rPr lang="pl-PL" b="1" dirty="0" err="1">
                <a:solidFill>
                  <a:srgbClr val="FF0000"/>
                </a:solidFill>
              </a:rPr>
              <a:t>functions</a:t>
            </a:r>
            <a:r>
              <a:rPr lang="pl-PL" b="1" dirty="0">
                <a:solidFill>
                  <a:srgbClr val="FF0000"/>
                </a:solidFill>
              </a:rPr>
              <a:t> </a:t>
            </a:r>
          </a:p>
          <a:p>
            <a:pPr marL="514350" indent="-514350"/>
            <a:endParaRPr lang="pl-PL" b="1" dirty="0">
              <a:solidFill>
                <a:srgbClr val="FF0000"/>
              </a:solidFill>
            </a:endParaRPr>
          </a:p>
          <a:p>
            <a:pPr marL="514350" indent="-514350"/>
            <a:r>
              <a:rPr lang="pl-PL" b="1" dirty="0" err="1"/>
              <a:t>message</a:t>
            </a:r>
            <a:r>
              <a:rPr lang="pl-PL" b="1" dirty="0"/>
              <a:t> </a:t>
            </a:r>
            <a:r>
              <a:rPr lang="pl-PL" b="1" dirty="0" err="1"/>
              <a:t>authentication</a:t>
            </a:r>
            <a:endParaRPr lang="pl-PL" b="1" dirty="0"/>
          </a:p>
          <a:p>
            <a:pPr marL="514350" indent="-514350"/>
            <a:endParaRPr lang="pl-PL" dirty="0"/>
          </a:p>
          <a:p>
            <a:pPr marL="514350" indent="-514350"/>
            <a:r>
              <a:rPr lang="pl-PL" b="1" dirty="0">
                <a:solidFill>
                  <a:srgbClr val="0000FF"/>
                </a:solidFill>
              </a:rPr>
              <a:t>public-key </a:t>
            </a:r>
            <a:r>
              <a:rPr lang="pl-PL" b="1" dirty="0" err="1">
                <a:solidFill>
                  <a:srgbClr val="0000FF"/>
                </a:solidFill>
              </a:rPr>
              <a:t>infrastructure</a:t>
            </a:r>
            <a:r>
              <a:rPr lang="pl-PL" b="1" dirty="0">
                <a:solidFill>
                  <a:srgbClr val="0000FF"/>
                </a:solidFill>
              </a:rPr>
              <a:t> </a:t>
            </a:r>
            <a:br>
              <a:rPr lang="pl-PL" dirty="0"/>
            </a:br>
            <a:endParaRPr lang="pl-PL" dirty="0"/>
          </a:p>
          <a:p>
            <a:pPr marL="514350" indent="-514350"/>
            <a:r>
              <a:rPr lang="pl-PL" b="1" dirty="0">
                <a:solidFill>
                  <a:srgbClr val="008000"/>
                </a:solidFill>
              </a:rPr>
              <a:t>elements of number theory </a:t>
            </a:r>
          </a:p>
          <a:p>
            <a:pPr marL="514350" indent="-514350"/>
            <a:endParaRPr lang="pl-PL" b="1" dirty="0">
              <a:solidFill>
                <a:srgbClr val="008000"/>
              </a:solidFill>
            </a:endParaRPr>
          </a:p>
          <a:p>
            <a:pPr marL="514350" indent="-514350"/>
            <a:r>
              <a:rPr lang="pl-PL" b="1" dirty="0">
                <a:solidFill>
                  <a:srgbClr val="00B0F0"/>
                </a:solidFill>
              </a:rPr>
              <a:t>asymetric </a:t>
            </a:r>
            <a:r>
              <a:rPr lang="pl-PL" b="1" dirty="0" err="1">
                <a:solidFill>
                  <a:srgbClr val="00B0F0"/>
                </a:solidFill>
              </a:rPr>
              <a:t>encrypion</a:t>
            </a:r>
            <a:r>
              <a:rPr lang="pl-PL" b="1" dirty="0">
                <a:solidFill>
                  <a:srgbClr val="00B0F0"/>
                </a:solidFill>
              </a:rPr>
              <a:t> </a:t>
            </a:r>
            <a:br>
              <a:rPr lang="pl-PL" dirty="0"/>
            </a:br>
            <a:endParaRPr lang="pl-PL" dirty="0"/>
          </a:p>
          <a:p>
            <a:pPr marL="514350" indent="-514350"/>
            <a:r>
              <a:rPr lang="pl-PL" b="1" dirty="0">
                <a:solidFill>
                  <a:schemeClr val="accent5">
                    <a:lumMod val="75000"/>
                  </a:schemeClr>
                </a:solidFill>
              </a:rPr>
              <a:t>signature </a:t>
            </a:r>
            <a:r>
              <a:rPr lang="pl-PL" b="1" dirty="0" err="1">
                <a:solidFill>
                  <a:schemeClr val="accent5">
                    <a:lumMod val="75000"/>
                  </a:schemeClr>
                </a:solidFill>
              </a:rPr>
              <a:t>schemes</a:t>
            </a:r>
            <a:r>
              <a:rPr lang="pl-PL" b="1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endParaRPr lang="pl-PL" dirty="0"/>
          </a:p>
          <a:p>
            <a:pPr marL="514350" indent="-514350">
              <a:buNone/>
            </a:pPr>
            <a:endParaRPr lang="pl-PL" dirty="0"/>
          </a:p>
          <a:p>
            <a:pPr marL="514350" indent="-514350">
              <a:buNone/>
            </a:pPr>
            <a:endParaRPr lang="pl-PL" dirty="0"/>
          </a:p>
          <a:p>
            <a:pPr marL="514350" indent="-514350">
              <a:buNone/>
            </a:pPr>
            <a:endParaRPr lang="pl-PL" dirty="0"/>
          </a:p>
          <a:p>
            <a:pPr marL="514350" indent="-514350">
              <a:buNone/>
            </a:pP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154897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/>
              <a:t>Mathematical foundations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l-PL" dirty="0"/>
              <a:t>What makes us believe that the </a:t>
            </a:r>
            <a:r>
              <a:rPr lang="pl-PL" b="1" dirty="0">
                <a:solidFill>
                  <a:srgbClr val="800000"/>
                </a:solidFill>
              </a:rPr>
              <a:t>protocols are secure</a:t>
            </a:r>
            <a:r>
              <a:rPr lang="pl-PL" dirty="0"/>
              <a:t>?</a:t>
            </a:r>
          </a:p>
          <a:p>
            <a:endParaRPr lang="pl-PL" dirty="0"/>
          </a:p>
          <a:p>
            <a:r>
              <a:rPr lang="pl-PL" dirty="0"/>
              <a:t>Can we formally </a:t>
            </a:r>
            <a:r>
              <a:rPr lang="pl-PL" b="1" dirty="0">
                <a:solidFill>
                  <a:srgbClr val="FF6600"/>
                </a:solidFill>
              </a:rPr>
              <a:t>define </a:t>
            </a:r>
            <a:r>
              <a:rPr lang="pl-PL" dirty="0"/>
              <a:t>“security”?</a:t>
            </a:r>
          </a:p>
          <a:p>
            <a:endParaRPr lang="pl-PL" b="1" dirty="0">
              <a:solidFill>
                <a:srgbClr val="008000"/>
              </a:solidFill>
            </a:endParaRPr>
          </a:p>
          <a:p>
            <a:r>
              <a:rPr lang="pl-PL" dirty="0"/>
              <a:t>Can security be </a:t>
            </a:r>
            <a:r>
              <a:rPr lang="pl-PL" b="1" dirty="0">
                <a:solidFill>
                  <a:srgbClr val="008000"/>
                </a:solidFill>
              </a:rPr>
              <a:t>proven</a:t>
            </a:r>
            <a:r>
              <a:rPr lang="pl-PL" dirty="0"/>
              <a:t>?</a:t>
            </a:r>
          </a:p>
          <a:p>
            <a:endParaRPr lang="pl-PL" dirty="0"/>
          </a:p>
          <a:p>
            <a:r>
              <a:rPr lang="pl-PL" dirty="0"/>
              <a:t>Do there exist “</a:t>
            </a:r>
            <a:r>
              <a:rPr lang="pl-PL" b="1" dirty="0">
                <a:solidFill>
                  <a:srgbClr val="0000FF"/>
                </a:solidFill>
              </a:rPr>
              <a:t>unbreakable</a:t>
            </a:r>
            <a:r>
              <a:rPr lang="pl-PL" dirty="0"/>
              <a:t>” ciphers?</a:t>
            </a:r>
          </a:p>
        </p:txBody>
      </p:sp>
    </p:spTree>
    <p:extLst>
      <p:ext uri="{BB962C8B-B14F-4D97-AF65-F5344CB8AC3E}">
        <p14:creationId xmlns:p14="http://schemas.microsoft.com/office/powerpoint/2010/main" val="2775726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/>
              <a:t>New horizons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pl-PL" dirty="0"/>
              <a:t>Advanced cryptographic protocols, such as:</a:t>
            </a:r>
          </a:p>
          <a:p>
            <a:endParaRPr lang="pl-PL" dirty="0"/>
          </a:p>
          <a:p>
            <a:r>
              <a:rPr lang="pl-PL" b="1" dirty="0">
                <a:solidFill>
                  <a:srgbClr val="800000"/>
                </a:solidFill>
              </a:rPr>
              <a:t>zero-knowledge</a:t>
            </a:r>
          </a:p>
          <a:p>
            <a:endParaRPr lang="pl-PL" dirty="0"/>
          </a:p>
          <a:p>
            <a:r>
              <a:rPr lang="pl-PL" b="1" dirty="0">
                <a:solidFill>
                  <a:srgbClr val="000090"/>
                </a:solidFill>
              </a:rPr>
              <a:t>multiparty computations</a:t>
            </a:r>
          </a:p>
          <a:p>
            <a:endParaRPr lang="pl-PL" dirty="0"/>
          </a:p>
          <a:p>
            <a:r>
              <a:rPr lang="pl-PL" b="1" dirty="0">
                <a:solidFill>
                  <a:srgbClr val="660066"/>
                </a:solidFill>
              </a:rPr>
              <a:t>private information retrieval </a:t>
            </a:r>
          </a:p>
        </p:txBody>
      </p:sp>
      <p:pic>
        <p:nvPicPr>
          <p:cNvPr id="4" name="Picture 2" descr="C:\Users\Stefan\AppData\Local\Microsoft\Windows\Temporary Internet Files\Content.IE5\9N77EC5D\MCj04298370000[1].wm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248400" y="2286000"/>
            <a:ext cx="2571768" cy="196819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990488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6908"/>
          </a:xfrm>
        </p:spPr>
        <p:txBody>
          <a:bodyPr/>
          <a:lstStyle/>
          <a:p>
            <a:r>
              <a:rPr lang="en-US" dirty="0"/>
              <a:t>This course is </a:t>
            </a:r>
            <a:r>
              <a:rPr lang="en-US" b="1" dirty="0">
                <a:solidFill>
                  <a:srgbClr val="FF0000"/>
                </a:solidFill>
              </a:rPr>
              <a:t>not</a:t>
            </a:r>
            <a:r>
              <a:rPr lang="en-US" dirty="0"/>
              <a:t> about</a:t>
            </a:r>
            <a:endParaRPr lang="it-I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85860"/>
            <a:ext cx="8229600" cy="5214974"/>
          </a:xfrm>
        </p:spPr>
        <p:txBody>
          <a:bodyPr>
            <a:normAutofit lnSpcReduction="10000"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practical data security </a:t>
            </a:r>
            <a:r>
              <a:rPr lang="en-US" dirty="0"/>
              <a:t>(firewalls, intrusion-detection, VPNs, etc.),</a:t>
            </a:r>
            <a:br>
              <a:rPr lang="pl-PL" dirty="0"/>
            </a:br>
            <a:endParaRPr lang="pl-PL" dirty="0"/>
          </a:p>
          <a:p>
            <a:r>
              <a:rPr lang="en-US" b="1" dirty="0">
                <a:solidFill>
                  <a:srgbClr val="7030A0"/>
                </a:solidFill>
              </a:rPr>
              <a:t>history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/>
              <a:t>of cryptography,</a:t>
            </a:r>
          </a:p>
          <a:p>
            <a:endParaRPr lang="en-US" dirty="0"/>
          </a:p>
          <a:p>
            <a:r>
              <a:rPr lang="en-US" b="1" dirty="0">
                <a:solidFill>
                  <a:srgbClr val="0070C0"/>
                </a:solidFill>
              </a:rPr>
              <a:t>number theory </a:t>
            </a:r>
            <a:r>
              <a:rPr lang="en-US" dirty="0"/>
              <a:t>and </a:t>
            </a:r>
            <a:r>
              <a:rPr lang="en-US" b="1" dirty="0">
                <a:solidFill>
                  <a:srgbClr val="0070C0"/>
                </a:solidFill>
              </a:rPr>
              <a:t>algebra </a:t>
            </a:r>
            <a:br>
              <a:rPr lang="en-US" b="1" dirty="0">
                <a:solidFill>
                  <a:srgbClr val="0070C0"/>
                </a:solidFill>
              </a:rPr>
            </a:br>
            <a:br>
              <a:rPr lang="en-US" b="1" dirty="0">
                <a:solidFill>
                  <a:srgbClr val="0070C0"/>
                </a:solidFill>
              </a:rPr>
            </a:br>
            <a:r>
              <a:rPr lang="en-US" dirty="0"/>
              <a:t>(we will use them </a:t>
            </a:r>
            <a:r>
              <a:rPr lang="en-US" b="1" dirty="0"/>
              <a:t>only as </a:t>
            </a:r>
            <a:r>
              <a:rPr lang="it-IT" b="1" dirty="0"/>
              <a:t>tools</a:t>
            </a:r>
            <a:r>
              <a:rPr lang="it-IT" dirty="0"/>
              <a:t>)</a:t>
            </a:r>
            <a:endParaRPr lang="en-US" b="1" dirty="0">
              <a:solidFill>
                <a:srgbClr val="0070C0"/>
              </a:solidFill>
            </a:endParaRPr>
          </a:p>
          <a:p>
            <a:endParaRPr lang="en-US" dirty="0"/>
          </a:p>
          <a:p>
            <a:r>
              <a:rPr lang="en-US" b="1" dirty="0">
                <a:solidFill>
                  <a:srgbClr val="00B050"/>
                </a:solidFill>
              </a:rPr>
              <a:t>complexity theory</a:t>
            </a:r>
            <a:endParaRPr lang="pl-PL" b="1" dirty="0">
              <a:solidFill>
                <a:srgbClr val="00B050"/>
              </a:solidFill>
            </a:endParaRPr>
          </a:p>
          <a:p>
            <a:endParaRPr lang="pl-PL" b="1" dirty="0">
              <a:solidFill>
                <a:srgbClr val="0070C0"/>
              </a:solidFill>
            </a:endParaRPr>
          </a:p>
          <a:p>
            <a:r>
              <a:rPr lang="pl-PL" b="1" dirty="0">
                <a:solidFill>
                  <a:srgbClr val="7030A0"/>
                </a:solidFill>
              </a:rPr>
              <a:t>cryptocurrencies and blockchain</a:t>
            </a:r>
            <a:endParaRPr lang="it-IT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9323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25470"/>
          </a:xfrm>
        </p:spPr>
        <p:txBody>
          <a:bodyPr>
            <a:normAutofit/>
          </a:bodyPr>
          <a:lstStyle/>
          <a:p>
            <a:r>
              <a:rPr lang="en-US" dirty="0"/>
              <a:t>Cryptography – general picture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2579945"/>
              </p:ext>
            </p:extLst>
          </p:nvPr>
        </p:nvGraphicFramePr>
        <p:xfrm>
          <a:off x="1785918" y="2714620"/>
          <a:ext cx="6643734" cy="19259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145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145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1457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3269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encryption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authentication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3185">
                <a:tc>
                  <a:txBody>
                    <a:bodyPr/>
                    <a:lstStyle/>
                    <a:p>
                      <a:r>
                        <a:rPr lang="en-US" b="1" dirty="0"/>
                        <a:t>private</a:t>
                      </a:r>
                      <a:r>
                        <a:rPr lang="en-US" b="1" baseline="0" dirty="0"/>
                        <a:t> key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private</a:t>
                      </a:r>
                      <a:r>
                        <a:rPr lang="en-US" baseline="0" dirty="0"/>
                        <a:t> key encryption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private</a:t>
                      </a:r>
                      <a:r>
                        <a:rPr lang="en-US" baseline="0" dirty="0"/>
                        <a:t> key authentication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2699">
                <a:tc>
                  <a:txBody>
                    <a:bodyPr/>
                    <a:lstStyle/>
                    <a:p>
                      <a:r>
                        <a:rPr lang="en-US" b="1" dirty="0"/>
                        <a:t>public key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public key</a:t>
                      </a:r>
                      <a:br>
                        <a:rPr lang="en-US" dirty="0"/>
                      </a:br>
                      <a:r>
                        <a:rPr lang="en-US" dirty="0"/>
                        <a:t>encryption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signatures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4000496" y="5286388"/>
            <a:ext cx="4429156" cy="78581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advanced cryptographic protocols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4071934" y="3500438"/>
            <a:ext cx="301686" cy="3693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4071934" y="4143380"/>
            <a:ext cx="320922" cy="3693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b="1" dirty="0"/>
              <a:t>4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6286512" y="3500438"/>
            <a:ext cx="320922" cy="3693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b="1" dirty="0"/>
              <a:t>3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6286512" y="4143380"/>
            <a:ext cx="320922" cy="3693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b="1" dirty="0"/>
              <a:t>5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4071934" y="5500702"/>
            <a:ext cx="320922" cy="3693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b="1" dirty="0"/>
              <a:t>6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785786" y="2000240"/>
            <a:ext cx="2199461" cy="3693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 dirty="0"/>
              <a:t>plan of the course:</a:t>
            </a:r>
          </a:p>
        </p:txBody>
      </p:sp>
      <p:sp>
        <p:nvSpPr>
          <p:cNvPr id="3" name="Rectangular Callout 2"/>
          <p:cNvSpPr/>
          <p:nvPr/>
        </p:nvSpPr>
        <p:spPr>
          <a:xfrm>
            <a:off x="4806099" y="1397063"/>
            <a:ext cx="2082373" cy="671753"/>
          </a:xfrm>
          <a:prstGeom prst="wedgeRectCallout">
            <a:avLst>
              <a:gd name="adj1" fmla="val 18257"/>
              <a:gd name="adj2" fmla="val 248214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hash functions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655256" y="1548273"/>
            <a:ext cx="301686" cy="3693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b="1" dirty="0"/>
              <a:t>2</a:t>
            </a:r>
          </a:p>
        </p:txBody>
      </p:sp>
      <p:sp>
        <p:nvSpPr>
          <p:cNvPr id="6" name="Rounded Rectangular Callout 5"/>
          <p:cNvSpPr/>
          <p:nvPr/>
        </p:nvSpPr>
        <p:spPr>
          <a:xfrm>
            <a:off x="857250" y="5286388"/>
            <a:ext cx="2314575" cy="785818"/>
          </a:xfrm>
          <a:prstGeom prst="wedgeRoundRectCallout">
            <a:avLst>
              <a:gd name="adj1" fmla="val 76286"/>
              <a:gd name="adj2" fmla="val -416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Cryptography II (summer semester)</a:t>
            </a:r>
          </a:p>
        </p:txBody>
      </p:sp>
    </p:spTree>
    <p:extLst>
      <p:ext uri="{BB962C8B-B14F-4D97-AF65-F5344CB8AC3E}">
        <p14:creationId xmlns:p14="http://schemas.microsoft.com/office/powerpoint/2010/main" val="805988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3" grpId="0" animBg="1"/>
      <p:bldP spid="12" grpId="0" animBg="1"/>
      <p:bldP spid="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mbria"/>
              <a:buNone/>
            </a:pPr>
            <a:r>
              <a:rPr lang="en-US"/>
              <a:t>Basic information</a:t>
            </a:r>
            <a:endParaRPr/>
          </a:p>
        </p:txBody>
      </p:sp>
      <p:sp>
        <p:nvSpPr>
          <p:cNvPr id="113" name="Google Shape;113;p2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100000"/>
              <a:buChar char="•"/>
            </a:pPr>
            <a:r>
              <a:rPr lang="en-US" b="1" dirty="0">
                <a:solidFill>
                  <a:srgbClr val="FF0000"/>
                </a:solidFill>
              </a:rPr>
              <a:t>Exam: </a:t>
            </a:r>
            <a:r>
              <a:rPr lang="pl-PL" dirty="0" err="1"/>
              <a:t>written</a:t>
            </a:r>
            <a:r>
              <a:rPr lang="pl-PL" dirty="0"/>
              <a:t> – </a:t>
            </a:r>
            <a:r>
              <a:rPr lang="pl-PL" dirty="0" err="1"/>
              <a:t>theory</a:t>
            </a:r>
            <a:r>
              <a:rPr lang="pl-PL" dirty="0"/>
              <a:t> and </a:t>
            </a:r>
            <a:r>
              <a:rPr lang="pl-PL" dirty="0" err="1"/>
              <a:t>exercises</a:t>
            </a:r>
            <a:endParaRPr dirty="0"/>
          </a:p>
          <a:p>
            <a:pPr marL="45720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b="1" dirty="0">
              <a:solidFill>
                <a:srgbClr val="FF0000"/>
              </a:solidFill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Pct val="100000"/>
              <a:buChar char="•"/>
            </a:pPr>
            <a:r>
              <a:rPr lang="en-US" b="1" dirty="0">
                <a:solidFill>
                  <a:srgbClr val="FF0000"/>
                </a:solidFill>
              </a:rPr>
              <a:t>Website: </a:t>
            </a:r>
            <a:r>
              <a:rPr lang="en-US" dirty="0" err="1"/>
              <a:t>github</a:t>
            </a:r>
            <a:r>
              <a:rPr lang="en-US" dirty="0"/>
              <a:t> link will be emailed to students</a:t>
            </a:r>
            <a:br>
              <a:rPr lang="en-US" b="1" dirty="0">
                <a:solidFill>
                  <a:srgbClr val="FF0000"/>
                </a:solidFill>
              </a:rPr>
            </a:br>
            <a:endParaRPr b="1" dirty="0">
              <a:solidFill>
                <a:srgbClr val="FF0000"/>
              </a:solidFill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Pct val="100000"/>
              <a:buChar char="•"/>
            </a:pPr>
            <a:r>
              <a:rPr lang="en-US" b="1" dirty="0">
                <a:solidFill>
                  <a:srgbClr val="FF0000"/>
                </a:solidFill>
              </a:rPr>
              <a:t>Main handbook: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Jonathan Katz and Yehuda Lindell </a:t>
            </a:r>
            <a:r>
              <a:rPr lang="en-US" u="sng" dirty="0">
                <a:solidFill>
                  <a:schemeClr val="hlink"/>
                </a:solidFill>
                <a:hlinkClick r:id="rId3"/>
              </a:rPr>
              <a:t>Introduction to Modern Cryptography</a:t>
            </a:r>
            <a:br>
              <a:rPr lang="en-US" b="1" dirty="0"/>
            </a:b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Pct val="100000"/>
              <a:buChar char="•"/>
            </a:pPr>
            <a:r>
              <a:rPr lang="en-US" b="1" dirty="0">
                <a:solidFill>
                  <a:srgbClr val="FF0000"/>
                </a:solidFill>
              </a:rPr>
              <a:t>Other books:</a:t>
            </a:r>
            <a:endParaRPr b="1" dirty="0">
              <a:solidFill>
                <a:srgbClr val="FF0000"/>
              </a:solidFill>
            </a:endParaRPr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dirty="0"/>
              <a:t>Mike Rosulek </a:t>
            </a:r>
            <a:r>
              <a:rPr lang="en-US" u="sng" dirty="0">
                <a:solidFill>
                  <a:schemeClr val="hlink"/>
                </a:solidFill>
                <a:hlinkClick r:id="rId4"/>
              </a:rPr>
              <a:t>The Joy of Cryptography</a:t>
            </a:r>
            <a:endParaRPr dirty="0"/>
          </a:p>
          <a:p>
            <a:pPr lvl="1">
              <a:buClr>
                <a:schemeClr val="dk1"/>
              </a:buClr>
              <a:buSzPct val="100000"/>
            </a:pPr>
            <a:r>
              <a:rPr lang="en-US" dirty="0"/>
              <a:t>Dan </a:t>
            </a:r>
            <a:r>
              <a:rPr lang="en-US" dirty="0" err="1"/>
              <a:t>Boneh</a:t>
            </a:r>
            <a:r>
              <a:rPr lang="en-US" dirty="0"/>
              <a:t> and Victor </a:t>
            </a:r>
            <a:r>
              <a:rPr lang="en-US" dirty="0" err="1"/>
              <a:t>Shoup</a:t>
            </a:r>
            <a:r>
              <a:rPr lang="en-US" dirty="0"/>
              <a:t> </a:t>
            </a:r>
            <a:r>
              <a:rPr lang="en-US" dirty="0">
                <a:hlinkClick r:id="rId5"/>
              </a:rPr>
              <a:t>A Graduate Course in Applied Cryptography</a:t>
            </a:r>
            <a:endParaRPr lang="en-US"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477188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1124808"/>
          </a:xfrm>
        </p:spPr>
        <p:txBody>
          <a:bodyPr/>
          <a:lstStyle/>
          <a:p>
            <a:r>
              <a:rPr lang="en-US" dirty="0"/>
              <a:t>Preliminary plan of the lectures</a:t>
            </a:r>
            <a:endParaRPr lang="pl-P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86753"/>
            <a:ext cx="7886700" cy="4719302"/>
          </a:xfrm>
        </p:spPr>
        <p:txBody>
          <a:bodyPr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400" dirty="0"/>
              <a:t>Introduction to Cryptography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Symmetric Encryption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Hash Functions and Message Authentication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Introduction</a:t>
            </a:r>
            <a:r>
              <a:rPr lang="pl-PL" sz="2400" dirty="0"/>
              <a:t> to </a:t>
            </a:r>
            <a:r>
              <a:rPr lang="en-US" sz="2400" dirty="0"/>
              <a:t>Public-Key Cryptography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A Brush-up on Number</a:t>
            </a:r>
            <a:r>
              <a:rPr lang="pl-PL" sz="2400" dirty="0"/>
              <a:t> </a:t>
            </a:r>
            <a:r>
              <a:rPr lang="en-US" sz="2400" dirty="0"/>
              <a:t>Theory and Algebra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Public-Key Encryption </a:t>
            </a:r>
            <a:endParaRPr lang="pl-PL" sz="2400" dirty="0"/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Signature Schemes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Introduction to the Advanced Protocols</a:t>
            </a:r>
          </a:p>
        </p:txBody>
      </p:sp>
    </p:spTree>
    <p:extLst>
      <p:ext uri="{BB962C8B-B14F-4D97-AF65-F5344CB8AC3E}">
        <p14:creationId xmlns:p14="http://schemas.microsoft.com/office/powerpoint/2010/main" val="24293438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8596" y="274638"/>
            <a:ext cx="8505092" cy="1143000"/>
          </a:xfrm>
        </p:spPr>
        <p:txBody>
          <a:bodyPr>
            <a:normAutofit fontScale="90000"/>
          </a:bodyPr>
          <a:lstStyle/>
          <a:p>
            <a:r>
              <a:rPr lang="en-GB" sz="4400" dirty="0"/>
              <a:t>Encryption schemes</a:t>
            </a:r>
            <a:br>
              <a:rPr lang="en-GB" sz="4400" dirty="0"/>
            </a:br>
            <a:r>
              <a:rPr lang="en-GB" sz="4400" dirty="0"/>
              <a:t>(a very general picture)</a:t>
            </a:r>
            <a:endParaRPr lang="en-US" dirty="0"/>
          </a:p>
        </p:txBody>
      </p:sp>
      <p:pic>
        <p:nvPicPr>
          <p:cNvPr id="5" name="Picture 32" descr="MCj04114660000[1]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76958" y="2852726"/>
            <a:ext cx="1401763" cy="1457325"/>
          </a:xfrm>
          <a:prstGeom prst="rect">
            <a:avLst/>
          </a:prstGeom>
          <a:noFill/>
        </p:spPr>
      </p:pic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357158" y="1785926"/>
            <a:ext cx="8229600" cy="6858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65760" marR="0" lvl="0" indent="-283464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Encryption scheme </a:t>
            </a:r>
            <a:r>
              <a:rPr kumimoji="0" lang="pl-PL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</a:t>
            </a:r>
            <a:r>
              <a:rPr kumimoji="0" lang="pl-PL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cipher</a:t>
            </a:r>
            <a:r>
              <a:rPr kumimoji="0" lang="pl-PL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) </a:t>
            </a: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= encryption</a:t>
            </a:r>
            <a:r>
              <a:rPr kumimoji="0" lang="pl-PL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&amp;</a:t>
            </a: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decryption</a:t>
            </a:r>
            <a:endParaRPr kumimoji="0" lang="pl-PL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65760" marR="0" lvl="0" indent="-283464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/>
            </a:pP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65760" marR="0" lvl="0" indent="-283464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/>
            </a:pP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65760" marR="0" lvl="0" indent="-283464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7" name="Picture 5" descr="MCj04359410000[1]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167158" y="5138726"/>
            <a:ext cx="1841500" cy="1273175"/>
          </a:xfrm>
          <a:prstGeom prst="rect">
            <a:avLst/>
          </a:prstGeom>
          <a:noFill/>
        </p:spPr>
      </p:pic>
      <p:pic>
        <p:nvPicPr>
          <p:cNvPr id="8" name="Picture 6" descr="MCj04158080000[1]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490758" y="2852726"/>
            <a:ext cx="1368425" cy="1438275"/>
          </a:xfrm>
          <a:prstGeom prst="rect">
            <a:avLst/>
          </a:prstGeom>
          <a:noFill/>
        </p:spPr>
      </p:pic>
      <p:sp>
        <p:nvSpPr>
          <p:cNvPr id="9" name="Text Box 15"/>
          <p:cNvSpPr txBox="1">
            <a:spLocks noChangeArrowheads="1"/>
          </p:cNvSpPr>
          <p:nvPr/>
        </p:nvSpPr>
        <p:spPr bwMode="auto">
          <a:xfrm>
            <a:off x="2566958" y="3767126"/>
            <a:ext cx="1241425" cy="36988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GB" sz="1800"/>
              <a:t>encryption</a:t>
            </a:r>
            <a:endParaRPr lang="en-US" sz="1800"/>
          </a:p>
        </p:txBody>
      </p:sp>
      <p:sp>
        <p:nvSpPr>
          <p:cNvPr id="10" name="Text Box 16"/>
          <p:cNvSpPr txBox="1">
            <a:spLocks noChangeArrowheads="1"/>
          </p:cNvSpPr>
          <p:nvPr/>
        </p:nvSpPr>
        <p:spPr bwMode="auto">
          <a:xfrm>
            <a:off x="4319558" y="3767126"/>
            <a:ext cx="1447800" cy="36988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en-GB" sz="1800" dirty="0" err="1"/>
              <a:t>ciphertext</a:t>
            </a:r>
            <a:r>
              <a:rPr lang="en-GB" sz="1800" dirty="0"/>
              <a:t> </a:t>
            </a:r>
            <a:r>
              <a:rPr lang="en-GB" sz="1800" b="1" i="1" dirty="0">
                <a:solidFill>
                  <a:srgbClr val="FF0000"/>
                </a:solidFill>
              </a:rPr>
              <a:t>c</a:t>
            </a:r>
            <a:endParaRPr lang="en-US" sz="1800" b="1" i="1" dirty="0">
              <a:solidFill>
                <a:srgbClr val="FF0000"/>
              </a:solidFill>
            </a:endParaRPr>
          </a:p>
        </p:txBody>
      </p:sp>
      <p:sp>
        <p:nvSpPr>
          <p:cNvPr id="11" name="Text Box 17"/>
          <p:cNvSpPr txBox="1">
            <a:spLocks noChangeArrowheads="1"/>
          </p:cNvSpPr>
          <p:nvPr/>
        </p:nvSpPr>
        <p:spPr bwMode="auto">
          <a:xfrm>
            <a:off x="6453158" y="3767126"/>
            <a:ext cx="1241425" cy="36988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GB" sz="1800"/>
              <a:t>decryption</a:t>
            </a:r>
            <a:endParaRPr lang="en-US" sz="1800"/>
          </a:p>
        </p:txBody>
      </p:sp>
      <p:sp>
        <p:nvSpPr>
          <p:cNvPr id="12" name="Text Box 18"/>
          <p:cNvSpPr txBox="1">
            <a:spLocks noChangeArrowheads="1"/>
          </p:cNvSpPr>
          <p:nvPr/>
        </p:nvSpPr>
        <p:spPr bwMode="auto">
          <a:xfrm>
            <a:off x="8129558" y="3767126"/>
            <a:ext cx="762000" cy="36988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en-GB" sz="1800" b="1" i="1" dirty="0">
                <a:solidFill>
                  <a:srgbClr val="FF0000"/>
                </a:solidFill>
              </a:rPr>
              <a:t>m</a:t>
            </a:r>
            <a:endParaRPr lang="en-US" sz="1800" b="1" i="1" dirty="0">
              <a:solidFill>
                <a:srgbClr val="FF0000"/>
              </a:solidFill>
            </a:endParaRPr>
          </a:p>
        </p:txBody>
      </p:sp>
      <p:grpSp>
        <p:nvGrpSpPr>
          <p:cNvPr id="3" name="Group 33"/>
          <p:cNvGrpSpPr>
            <a:grpSpLocks/>
          </p:cNvGrpSpPr>
          <p:nvPr/>
        </p:nvGrpSpPr>
        <p:grpSpPr bwMode="auto">
          <a:xfrm>
            <a:off x="500033" y="3786184"/>
            <a:ext cx="2066925" cy="369888"/>
            <a:chOff x="285" y="2579"/>
            <a:chExt cx="1302" cy="233"/>
          </a:xfrm>
        </p:grpSpPr>
        <p:sp>
          <p:nvSpPr>
            <p:cNvPr id="14" name="Text Box 14"/>
            <p:cNvSpPr txBox="1">
              <a:spLocks noChangeArrowheads="1"/>
            </p:cNvSpPr>
            <p:nvPr/>
          </p:nvSpPr>
          <p:spPr bwMode="auto">
            <a:xfrm>
              <a:off x="285" y="2579"/>
              <a:ext cx="912" cy="233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/>
              <a:r>
                <a:rPr lang="en-GB" sz="1800" dirty="0"/>
                <a:t>plaintext</a:t>
              </a:r>
              <a:r>
                <a:rPr lang="en-GB" sz="1800" b="1" dirty="0">
                  <a:solidFill>
                    <a:srgbClr val="993300"/>
                  </a:solidFill>
                </a:rPr>
                <a:t> </a:t>
              </a:r>
              <a:r>
                <a:rPr lang="en-GB" sz="1800" b="1" i="1" dirty="0">
                  <a:solidFill>
                    <a:srgbClr val="FF0000"/>
                  </a:solidFill>
                </a:rPr>
                <a:t>m</a:t>
              </a:r>
              <a:endParaRPr lang="en-US" sz="1800" b="1" i="1" dirty="0">
                <a:solidFill>
                  <a:srgbClr val="FF0000"/>
                </a:solidFill>
              </a:endParaRPr>
            </a:p>
          </p:txBody>
        </p:sp>
        <p:cxnSp>
          <p:nvCxnSpPr>
            <p:cNvPr id="15" name="AutoShape 25"/>
            <p:cNvCxnSpPr>
              <a:cxnSpLocks noChangeShapeType="1"/>
              <a:stCxn id="14" idx="3"/>
              <a:endCxn id="9" idx="1"/>
            </p:cNvCxnSpPr>
            <p:nvPr/>
          </p:nvCxnSpPr>
          <p:spPr bwMode="auto">
            <a:xfrm flipV="1">
              <a:off x="1197" y="2683"/>
              <a:ext cx="390" cy="1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</p:grpSp>
      <p:cxnSp>
        <p:nvCxnSpPr>
          <p:cNvPr id="16" name="AutoShape 26"/>
          <p:cNvCxnSpPr>
            <a:cxnSpLocks noChangeShapeType="1"/>
            <a:stCxn id="9" idx="3"/>
            <a:endCxn id="10" idx="1"/>
          </p:cNvCxnSpPr>
          <p:nvPr/>
        </p:nvCxnSpPr>
        <p:spPr bwMode="auto">
          <a:xfrm>
            <a:off x="3808383" y="3952864"/>
            <a:ext cx="511175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17" name="AutoShape 27"/>
          <p:cNvCxnSpPr>
            <a:cxnSpLocks noChangeShapeType="1"/>
            <a:stCxn id="10" idx="3"/>
            <a:endCxn id="11" idx="1"/>
          </p:cNvCxnSpPr>
          <p:nvPr/>
        </p:nvCxnSpPr>
        <p:spPr bwMode="auto">
          <a:xfrm>
            <a:off x="5767358" y="3952864"/>
            <a:ext cx="68580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18" name="AutoShape 28"/>
          <p:cNvCxnSpPr>
            <a:cxnSpLocks noChangeShapeType="1"/>
            <a:stCxn id="11" idx="3"/>
            <a:endCxn id="12" idx="1"/>
          </p:cNvCxnSpPr>
          <p:nvPr/>
        </p:nvCxnSpPr>
        <p:spPr bwMode="auto">
          <a:xfrm>
            <a:off x="7694583" y="3952864"/>
            <a:ext cx="434975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19" name="AutoShape 29"/>
          <p:cNvCxnSpPr>
            <a:cxnSpLocks noChangeShapeType="1"/>
            <a:stCxn id="10" idx="2"/>
          </p:cNvCxnSpPr>
          <p:nvPr/>
        </p:nvCxnSpPr>
        <p:spPr bwMode="auto">
          <a:xfrm>
            <a:off x="5043458" y="4137014"/>
            <a:ext cx="44450" cy="100171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sp>
        <p:nvSpPr>
          <p:cNvPr id="20" name="Text Box 31"/>
          <p:cNvSpPr txBox="1">
            <a:spLocks noChangeArrowheads="1"/>
          </p:cNvSpPr>
          <p:nvPr/>
        </p:nvSpPr>
        <p:spPr bwMode="auto">
          <a:xfrm>
            <a:off x="5691158" y="5291126"/>
            <a:ext cx="2290763" cy="400050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GB" sz="2000" dirty="0"/>
              <a:t>should not learn </a:t>
            </a:r>
            <a:r>
              <a:rPr lang="en-GB" sz="2000" b="1" i="1" dirty="0">
                <a:solidFill>
                  <a:srgbClr val="FF0000"/>
                </a:solidFill>
              </a:rPr>
              <a:t>m</a:t>
            </a:r>
            <a:endParaRPr lang="en-US" sz="2000" b="1" i="1" dirty="0">
              <a:solidFill>
                <a:srgbClr val="FF0000"/>
              </a:solidFill>
            </a:endParaRPr>
          </a:p>
        </p:txBody>
      </p:sp>
      <p:sp>
        <p:nvSpPr>
          <p:cNvPr id="21" name="AutoShape 35"/>
          <p:cNvSpPr>
            <a:spLocks noChangeArrowheads="1"/>
          </p:cNvSpPr>
          <p:nvPr/>
        </p:nvSpPr>
        <p:spPr bwMode="auto">
          <a:xfrm>
            <a:off x="571472" y="5214950"/>
            <a:ext cx="3124200" cy="1371600"/>
          </a:xfrm>
          <a:prstGeom prst="wedgeRoundRectCallout">
            <a:avLst>
              <a:gd name="adj1" fmla="val -13519"/>
              <a:gd name="adj2" fmla="val -125694"/>
              <a:gd name="adj3" fmla="val 16667"/>
            </a:avLst>
          </a:prstGeom>
          <a:solidFill>
            <a:srgbClr val="EEF7F8"/>
          </a:solidFill>
          <a:ln w="9525">
            <a:noFill/>
            <a:miter lim="800000"/>
            <a:headEnd/>
            <a:tailEnd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/>
          <a:lstStyle/>
          <a:p>
            <a:pPr algn="ctr"/>
            <a:r>
              <a:rPr lang="en-US" sz="1800" b="1" u="sng" dirty="0"/>
              <a:t>In the past</a:t>
            </a:r>
            <a:r>
              <a:rPr lang="en-US" sz="1800" dirty="0"/>
              <a:t>:</a:t>
            </a:r>
            <a:br>
              <a:rPr lang="en-US" sz="1800" dirty="0"/>
            </a:br>
            <a:r>
              <a:rPr lang="en-US" sz="1800" dirty="0"/>
              <a:t>a </a:t>
            </a:r>
            <a:r>
              <a:rPr lang="en-US" sz="1800" b="1" dirty="0">
                <a:solidFill>
                  <a:srgbClr val="FF0000"/>
                </a:solidFill>
              </a:rPr>
              <a:t>text</a:t>
            </a:r>
            <a:r>
              <a:rPr lang="en-US" sz="1800" dirty="0">
                <a:solidFill>
                  <a:srgbClr val="FF0000"/>
                </a:solidFill>
              </a:rPr>
              <a:t> </a:t>
            </a:r>
            <a:r>
              <a:rPr lang="en-US" sz="1800" dirty="0"/>
              <a:t>in natural language.</a:t>
            </a:r>
          </a:p>
          <a:p>
            <a:pPr algn="ctr"/>
            <a:r>
              <a:rPr lang="en-US" sz="1800" b="1" u="sng" dirty="0"/>
              <a:t>Now</a:t>
            </a:r>
            <a:r>
              <a:rPr lang="en-US" sz="1800" dirty="0"/>
              <a:t>:</a:t>
            </a:r>
          </a:p>
          <a:p>
            <a:pPr algn="ctr"/>
            <a:r>
              <a:rPr lang="en-US" sz="1800" dirty="0"/>
              <a:t>a </a:t>
            </a:r>
            <a:r>
              <a:rPr lang="en-US" sz="1800" b="1" dirty="0">
                <a:solidFill>
                  <a:srgbClr val="FF0000"/>
                </a:solidFill>
              </a:rPr>
              <a:t>string</a:t>
            </a:r>
            <a:r>
              <a:rPr lang="en-US" sz="1800" dirty="0">
                <a:solidFill>
                  <a:srgbClr val="FF0000"/>
                </a:solidFill>
              </a:rPr>
              <a:t> </a:t>
            </a:r>
            <a:r>
              <a:rPr lang="en-US" sz="1800" dirty="0"/>
              <a:t>of bits.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857488" y="4214818"/>
            <a:ext cx="636713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Alice</a:t>
            </a:r>
            <a:endParaRPr lang="it-IT" dirty="0"/>
          </a:p>
        </p:txBody>
      </p:sp>
      <p:sp>
        <p:nvSpPr>
          <p:cNvPr id="23" name="TextBox 22"/>
          <p:cNvSpPr txBox="1"/>
          <p:nvPr/>
        </p:nvSpPr>
        <p:spPr>
          <a:xfrm>
            <a:off x="6858016" y="4214818"/>
            <a:ext cx="553357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Bob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588232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9" grpId="0" animBg="1"/>
      <p:bldP spid="10" grpId="0" animBg="1"/>
      <p:bldP spid="11" grpId="0" animBg="1"/>
      <p:bldP spid="12" grpId="0" animBg="1"/>
      <p:bldP spid="20" grpId="0" animBg="1"/>
      <p:bldP spid="21" grpId="0" animBg="1"/>
      <p:bldP spid="21" grpId="1" animBg="1"/>
      <p:bldP spid="22" grpId="0" animBg="1"/>
      <p:bldP spid="2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 vs. science</a:t>
            </a:r>
          </a:p>
        </p:txBody>
      </p:sp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0" y="1828800"/>
            <a:ext cx="9144000" cy="21336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anchor="ctr">
            <a:normAutofit/>
          </a:bodyPr>
          <a:lstStyle/>
          <a:p>
            <a:pPr marL="365760" lvl="0" indent="-283464" algn="ctr">
              <a:spcBef>
                <a:spcPts val="600"/>
              </a:spcBef>
              <a:buClr>
                <a:schemeClr val="accent1"/>
              </a:buClr>
              <a:buSzPct val="80000"/>
              <a:defRPr/>
            </a:pPr>
            <a:r>
              <a:rPr lang="en-US" sz="3200" b="1" u="sng" dirty="0">
                <a:solidFill>
                  <a:srgbClr val="0070C0"/>
                </a:solidFill>
              </a:rPr>
              <a:t>In the past</a:t>
            </a:r>
            <a:r>
              <a:rPr lang="en-US" sz="3200" dirty="0">
                <a:solidFill>
                  <a:srgbClr val="0070C0"/>
                </a:solidFill>
              </a:rPr>
              <a:t>:</a:t>
            </a:r>
          </a:p>
          <a:p>
            <a:pPr marL="365760" lvl="0" indent="-283464" algn="ctr">
              <a:spcBef>
                <a:spcPts val="600"/>
              </a:spcBef>
              <a:buClr>
                <a:schemeClr val="accent1"/>
              </a:buClr>
              <a:buSzPct val="80000"/>
              <a:defRPr/>
            </a:pPr>
            <a:r>
              <a:rPr lang="en-US" sz="3200" dirty="0">
                <a:solidFill>
                  <a:schemeClr val="tx1"/>
                </a:solidFill>
              </a:rPr>
              <a:t>lack of precise definitions, ad-hoc design, usually insecure.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3962400"/>
            <a:ext cx="9144000" cy="20574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anchor="ctr"/>
          <a:lstStyle/>
          <a:p>
            <a:pPr marL="365760" lvl="0" indent="-283464" algn="ctr">
              <a:spcBef>
                <a:spcPts val="600"/>
              </a:spcBef>
              <a:buClr>
                <a:schemeClr val="accent1"/>
              </a:buClr>
              <a:buSzPct val="80000"/>
              <a:defRPr/>
            </a:pPr>
            <a:r>
              <a:rPr lang="en-US" sz="2800" b="1" u="sng" dirty="0">
                <a:solidFill>
                  <a:srgbClr val="0070C0"/>
                </a:solidFill>
              </a:rPr>
              <a:t>Nowadays</a:t>
            </a:r>
            <a:r>
              <a:rPr lang="en-US" sz="2800" dirty="0">
                <a:solidFill>
                  <a:schemeClr val="tx1"/>
                </a:solidFill>
              </a:rPr>
              <a:t>:</a:t>
            </a:r>
          </a:p>
          <a:p>
            <a:pPr marL="365760" lvl="0" indent="-283464" algn="ctr">
              <a:spcBef>
                <a:spcPts val="600"/>
              </a:spcBef>
              <a:buClr>
                <a:schemeClr val="accent1"/>
              </a:buClr>
              <a:buSzPct val="80000"/>
              <a:defRPr/>
            </a:pPr>
            <a:r>
              <a:rPr lang="en-US" sz="2800" dirty="0">
                <a:solidFill>
                  <a:schemeClr val="tx1"/>
                </a:solidFill>
              </a:rPr>
              <a:t>formal definitions, systematic design, very secure constructions.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685800" y="5169048"/>
            <a:ext cx="7772400" cy="926951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65760" marR="0" lvl="0" indent="-283464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11115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9" name="Rectangle 5"/>
          <p:cNvSpPr>
            <a:spLocks noChangeArrowheads="1"/>
          </p:cNvSpPr>
          <p:nvPr/>
        </p:nvSpPr>
        <p:spPr bwMode="auto">
          <a:xfrm>
            <a:off x="0" y="1524000"/>
            <a:ext cx="9144000" cy="13716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pPr algn="ctr">
              <a:lnSpc>
                <a:spcPct val="90000"/>
              </a:lnSpc>
              <a:buFontTx/>
              <a:buNone/>
            </a:pPr>
            <a:r>
              <a:rPr lang="en-US" sz="3600" dirty="0"/>
              <a:t>We want to construct schemes that are </a:t>
            </a:r>
          </a:p>
          <a:p>
            <a:pPr algn="ctr">
              <a:lnSpc>
                <a:spcPct val="90000"/>
              </a:lnSpc>
              <a:buFontTx/>
              <a:buNone/>
            </a:pPr>
            <a:r>
              <a:rPr lang="en-US" sz="3600" b="1" dirty="0"/>
              <a:t>provably secure</a:t>
            </a:r>
            <a:r>
              <a:rPr lang="en-US" sz="2800" b="1" dirty="0"/>
              <a:t>.</a:t>
            </a:r>
          </a:p>
        </p:txBody>
      </p:sp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r>
              <a:rPr lang="en-US" dirty="0"/>
              <a:t>Provable security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28662" y="3214686"/>
            <a:ext cx="7498080" cy="714380"/>
          </a:xfrm>
        </p:spPr>
        <p:txBody>
          <a:bodyPr>
            <a:noAutofit/>
          </a:bodyPr>
          <a:lstStyle/>
          <a:p>
            <a:pPr algn="ctr">
              <a:lnSpc>
                <a:spcPct val="90000"/>
              </a:lnSpc>
              <a:buFontTx/>
              <a:buNone/>
            </a:pPr>
            <a:r>
              <a:rPr lang="en-US" sz="4400" dirty="0"/>
              <a:t>But...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4286256"/>
            <a:ext cx="9144000" cy="158812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90000"/>
              </a:lnSpc>
              <a:buFont typeface="Arial" pitchFamily="34" charset="0"/>
              <a:buChar char="•"/>
            </a:pPr>
            <a:r>
              <a:rPr lang="en-US" sz="2800" b="1" dirty="0"/>
              <a:t> </a:t>
            </a:r>
            <a:r>
              <a:rPr lang="en-US" sz="3600" b="1" dirty="0"/>
              <a:t>why</a:t>
            </a:r>
            <a:r>
              <a:rPr lang="en-US" sz="3600" dirty="0"/>
              <a:t> do we want to do it?</a:t>
            </a:r>
          </a:p>
          <a:p>
            <a:pPr>
              <a:lnSpc>
                <a:spcPct val="90000"/>
              </a:lnSpc>
              <a:buFont typeface="Arial" pitchFamily="34" charset="0"/>
              <a:buChar char="•"/>
            </a:pPr>
            <a:r>
              <a:rPr lang="it-IT" sz="3600" b="1" dirty="0"/>
              <a:t> </a:t>
            </a:r>
            <a:r>
              <a:rPr lang="pl-PL" sz="3600" b="1" dirty="0"/>
              <a:t>how</a:t>
            </a:r>
            <a:r>
              <a:rPr lang="pl-PL" sz="3600" b="1" dirty="0">
                <a:solidFill>
                  <a:schemeClr val="accent2"/>
                </a:solidFill>
              </a:rPr>
              <a:t> </a:t>
            </a:r>
            <a:r>
              <a:rPr lang="pl-PL" sz="3600" dirty="0"/>
              <a:t>to define it?</a:t>
            </a:r>
          </a:p>
          <a:p>
            <a:pPr>
              <a:lnSpc>
                <a:spcPct val="90000"/>
              </a:lnSpc>
              <a:buFont typeface="Arial" pitchFamily="34" charset="0"/>
              <a:buChar char="•"/>
            </a:pPr>
            <a:r>
              <a:rPr lang="en-US" sz="3600" dirty="0"/>
              <a:t> and </a:t>
            </a:r>
            <a:r>
              <a:rPr lang="pl-PL" sz="3600" dirty="0"/>
              <a:t>is it </a:t>
            </a:r>
            <a:r>
              <a:rPr lang="pl-PL" sz="3600" b="1" dirty="0"/>
              <a:t>possible</a:t>
            </a:r>
            <a:r>
              <a:rPr lang="pl-PL" sz="3600" b="1" dirty="0">
                <a:solidFill>
                  <a:schemeClr val="accent2"/>
                </a:solidFill>
              </a:rPr>
              <a:t> </a:t>
            </a:r>
            <a:r>
              <a:rPr lang="pl-PL" sz="3600" dirty="0"/>
              <a:t>to achieve i</a:t>
            </a:r>
            <a:r>
              <a:rPr lang="en-US" sz="3600" dirty="0"/>
              <a:t>t?</a:t>
            </a:r>
          </a:p>
        </p:txBody>
      </p:sp>
    </p:spTree>
    <p:extLst>
      <p:ext uri="{BB962C8B-B14F-4D97-AF65-F5344CB8AC3E}">
        <p14:creationId xmlns:p14="http://schemas.microsoft.com/office/powerpoint/2010/main" val="821402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749" grpId="0" animBg="1"/>
      <p:bldP spid="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4" name="Rectangle 6"/>
          <p:cNvSpPr>
            <a:spLocks noChangeArrowheads="1"/>
          </p:cNvSpPr>
          <p:nvPr/>
        </p:nvSpPr>
        <p:spPr bwMode="auto">
          <a:xfrm>
            <a:off x="0" y="3357562"/>
            <a:ext cx="9144000" cy="714380"/>
          </a:xfrm>
          <a:prstGeom prst="rect">
            <a:avLst/>
          </a:prstGeom>
          <a:solidFill>
            <a:srgbClr val="9933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lnSpc>
                <a:spcPct val="80000"/>
              </a:lnSpc>
              <a:buFontTx/>
              <a:buNone/>
            </a:pPr>
            <a:r>
              <a:rPr lang="en-US" sz="2000" b="1" dirty="0">
                <a:solidFill>
                  <a:schemeClr val="bg1"/>
                </a:solidFill>
              </a:rPr>
              <a:t>there cannot exist an experimental proof that a scheme is secure</a:t>
            </a:r>
            <a:r>
              <a:rPr lang="en-US" sz="20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32773" name="Rectangle 5"/>
          <p:cNvSpPr>
            <a:spLocks noChangeArrowheads="1"/>
          </p:cNvSpPr>
          <p:nvPr/>
        </p:nvSpPr>
        <p:spPr bwMode="auto">
          <a:xfrm>
            <a:off x="0" y="1219200"/>
            <a:ext cx="9144000" cy="1352544"/>
          </a:xfrm>
          <a:prstGeom prst="rect">
            <a:avLst/>
          </a:prstGeom>
          <a:solidFill>
            <a:srgbClr val="FFEEE7"/>
          </a:solidFill>
          <a:ln w="9525">
            <a:solidFill>
              <a:srgbClr val="CC33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lnSpc>
                <a:spcPct val="80000"/>
              </a:lnSpc>
              <a:buFontTx/>
              <a:buNone/>
            </a:pPr>
            <a:r>
              <a:rPr lang="en-US" sz="2400" dirty="0"/>
              <a:t>In many areas of computer science formal proofs are </a:t>
            </a:r>
            <a:r>
              <a:rPr lang="en-US" sz="2400" b="1" dirty="0"/>
              <a:t>not essential</a:t>
            </a:r>
            <a:r>
              <a:rPr lang="en-US" sz="2400" dirty="0"/>
              <a:t>.</a:t>
            </a:r>
          </a:p>
          <a:p>
            <a:pPr algn="ctr">
              <a:lnSpc>
                <a:spcPct val="80000"/>
              </a:lnSpc>
              <a:buFontTx/>
              <a:buNone/>
            </a:pPr>
            <a:endParaRPr lang="en-US" sz="2400" dirty="0"/>
          </a:p>
          <a:p>
            <a:pPr algn="ctr">
              <a:lnSpc>
                <a:spcPct val="80000"/>
              </a:lnSpc>
              <a:buFontTx/>
              <a:buNone/>
            </a:pPr>
            <a:r>
              <a:rPr lang="en-US" sz="2400" dirty="0"/>
              <a:t>For example, instead of proving that an algorithm is efficient, </a:t>
            </a:r>
            <a:br>
              <a:rPr lang="en-US" sz="2400" dirty="0"/>
            </a:br>
            <a:r>
              <a:rPr lang="en-US" sz="2400" dirty="0"/>
              <a:t>we can just simulate it on a  </a:t>
            </a:r>
            <a:r>
              <a:rPr lang="en-US" sz="2400" i="1" dirty="0"/>
              <a:t>“</a:t>
            </a:r>
            <a:r>
              <a:rPr lang="en-US" sz="2400" b="1" i="1" dirty="0">
                <a:solidFill>
                  <a:srgbClr val="FF0000"/>
                </a:solidFill>
              </a:rPr>
              <a:t>typical</a:t>
            </a:r>
            <a:r>
              <a:rPr lang="en-US" sz="2400" i="1" dirty="0">
                <a:solidFill>
                  <a:srgbClr val="FF0000"/>
                </a:solidFill>
              </a:rPr>
              <a:t> </a:t>
            </a:r>
            <a:r>
              <a:rPr lang="en-US" sz="2400" dirty="0"/>
              <a:t>input”.</a:t>
            </a:r>
          </a:p>
        </p:txBody>
      </p:sp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sz="4000" dirty="0"/>
              <a:t>Provable security – the motivation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14282" y="4214818"/>
            <a:ext cx="8763000" cy="1500198"/>
          </a:xfrm>
        </p:spPr>
        <p:txBody>
          <a:bodyPr>
            <a:normAutofit fontScale="62500" lnSpcReduction="20000"/>
          </a:bodyPr>
          <a:lstStyle/>
          <a:p>
            <a:pPr algn="ctr">
              <a:lnSpc>
                <a:spcPct val="80000"/>
              </a:lnSpc>
              <a:buFontTx/>
              <a:buNone/>
            </a:pPr>
            <a:r>
              <a:rPr lang="en-US" b="1" u="sng" dirty="0"/>
              <a:t>Why?</a:t>
            </a:r>
          </a:p>
          <a:p>
            <a:pPr algn="ctr">
              <a:lnSpc>
                <a:spcPct val="80000"/>
              </a:lnSpc>
              <a:buFontTx/>
              <a:buNone/>
            </a:pPr>
            <a:endParaRPr lang="en-US" b="1" u="sng" dirty="0"/>
          </a:p>
          <a:p>
            <a:pPr>
              <a:lnSpc>
                <a:spcPct val="80000"/>
              </a:lnSpc>
              <a:buFontTx/>
              <a:buNone/>
            </a:pPr>
            <a:r>
              <a:rPr lang="en-US" sz="2800" dirty="0"/>
              <a:t>Because a notion of a</a:t>
            </a:r>
          </a:p>
          <a:p>
            <a:pPr algn="ctr">
              <a:lnSpc>
                <a:spcPct val="80000"/>
              </a:lnSpc>
              <a:buFontTx/>
              <a:buNone/>
            </a:pPr>
            <a:r>
              <a:rPr lang="en-US" sz="2800" dirty="0"/>
              <a:t>“</a:t>
            </a:r>
            <a:r>
              <a:rPr lang="en-US" sz="2800" b="1" i="1" dirty="0">
                <a:solidFill>
                  <a:srgbClr val="FF0000"/>
                </a:solidFill>
              </a:rPr>
              <a:t>typical</a:t>
            </a:r>
            <a:r>
              <a:rPr lang="en-US" sz="2800" i="1" dirty="0">
                <a:solidFill>
                  <a:srgbClr val="FF0000"/>
                </a:solidFill>
              </a:rPr>
              <a:t> </a:t>
            </a:r>
            <a:r>
              <a:rPr lang="en-US" sz="2800" dirty="0"/>
              <a:t>adversary</a:t>
            </a:r>
            <a:r>
              <a:rPr lang="en-US" sz="2800" i="1" dirty="0"/>
              <a:t>”</a:t>
            </a:r>
            <a:endParaRPr lang="en-US" sz="2800" dirty="0"/>
          </a:p>
          <a:p>
            <a:pPr>
              <a:lnSpc>
                <a:spcPct val="80000"/>
              </a:lnSpc>
              <a:buFontTx/>
              <a:buNone/>
            </a:pPr>
            <a:r>
              <a:rPr lang="en-US" sz="2800" dirty="0"/>
              <a:t>does not make sense.</a:t>
            </a:r>
          </a:p>
        </p:txBody>
      </p:sp>
      <p:sp>
        <p:nvSpPr>
          <p:cNvPr id="7" name="Rectangle 6"/>
          <p:cNvSpPr/>
          <p:nvPr/>
        </p:nvSpPr>
        <p:spPr>
          <a:xfrm>
            <a:off x="2571736" y="2714620"/>
            <a:ext cx="52062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In </a:t>
            </a:r>
            <a:r>
              <a:rPr lang="en-US" sz="2400" b="1" dirty="0"/>
              <a:t>cryptography</a:t>
            </a:r>
            <a:r>
              <a:rPr lang="en-US" sz="2400" dirty="0"/>
              <a:t> it’s </a:t>
            </a:r>
            <a:r>
              <a:rPr lang="en-US" sz="2400" b="1" dirty="0"/>
              <a:t>not true</a:t>
            </a:r>
            <a:r>
              <a:rPr lang="en-US" sz="2400" dirty="0"/>
              <a:t>, because</a:t>
            </a:r>
          </a:p>
        </p:txBody>
      </p:sp>
      <p:sp>
        <p:nvSpPr>
          <p:cNvPr id="9" name="Rectangle 8"/>
          <p:cNvSpPr/>
          <p:nvPr/>
        </p:nvSpPr>
        <p:spPr>
          <a:xfrm>
            <a:off x="0" y="5857892"/>
            <a:ext cx="9144000" cy="83099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180000">
            <a:spAutoFit/>
          </a:bodyPr>
          <a:lstStyle/>
          <a:p>
            <a:pPr marL="514350" indent="-514350">
              <a:buNone/>
            </a:pPr>
            <a:r>
              <a:rPr lang="en-US" sz="2400" dirty="0"/>
              <a:t>Security definitions are useful also because they allow us to construct schemes in a modular way...</a:t>
            </a:r>
          </a:p>
        </p:txBody>
      </p:sp>
    </p:spTree>
    <p:extLst>
      <p:ext uri="{BB962C8B-B14F-4D97-AF65-F5344CB8AC3E}">
        <p14:creationId xmlns:p14="http://schemas.microsoft.com/office/powerpoint/2010/main" val="3161413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774" grpId="0" animBg="1"/>
      <p:bldP spid="7" grpId="0"/>
      <p:bldP spid="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Kerckhoffs</a:t>
            </a:r>
            <a:r>
              <a:rPr lang="en-US" b="1" dirty="0"/>
              <a:t>' principle</a:t>
            </a:r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/>
          <a:lstStyle/>
          <a:p>
            <a:fld id="{D1091075-F65F-4D3D-BE50-5BF097D7B617}" type="slidenum">
              <a:rPr lang="it-IT"/>
              <a:pPr/>
              <a:t>25</a:t>
            </a:fld>
            <a:endParaRPr lang="it-IT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0" y="4343400"/>
            <a:ext cx="9144000" cy="22098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 algn="ctr"/>
            <a:r>
              <a:rPr lang="en-GB" sz="2400" dirty="0"/>
              <a:t>The only thing that is </a:t>
            </a:r>
            <a:r>
              <a:rPr lang="en-GB" sz="2400" b="1" dirty="0">
                <a:solidFill>
                  <a:srgbClr val="003366"/>
                </a:solidFill>
              </a:rPr>
              <a:t>secret</a:t>
            </a:r>
            <a:r>
              <a:rPr lang="en-GB" sz="2400" dirty="0"/>
              <a:t> is a </a:t>
            </a:r>
            <a:br>
              <a:rPr lang="en-GB" sz="2400" dirty="0"/>
            </a:br>
            <a:endParaRPr lang="en-GB" sz="2400" dirty="0"/>
          </a:p>
          <a:p>
            <a:pPr algn="ctr"/>
            <a:r>
              <a:rPr lang="en-GB" sz="2400" dirty="0"/>
              <a:t>short key</a:t>
            </a:r>
            <a:r>
              <a:rPr lang="en-GB" sz="2400" b="1" dirty="0">
                <a:solidFill>
                  <a:srgbClr val="993300"/>
                </a:solidFill>
              </a:rPr>
              <a:t> </a:t>
            </a:r>
            <a:r>
              <a:rPr lang="pl-PL" sz="2400" b="1" i="1" dirty="0">
                <a:solidFill>
                  <a:srgbClr val="FF0000"/>
                </a:solidFill>
              </a:rPr>
              <a:t>k</a:t>
            </a:r>
            <a:br>
              <a:rPr lang="en-GB" sz="2400" dirty="0"/>
            </a:br>
            <a:endParaRPr lang="en-GB" sz="2400" dirty="0"/>
          </a:p>
          <a:p>
            <a:pPr algn="ctr"/>
            <a:r>
              <a:rPr lang="en-GB" sz="2400" dirty="0"/>
              <a:t>that is </a:t>
            </a:r>
            <a:r>
              <a:rPr lang="en-GB" sz="2400" b="1" dirty="0"/>
              <a:t>usually chosen uniformly at random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2667000" y="1752600"/>
            <a:ext cx="5943600" cy="24384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65760" marR="0" lvl="0" indent="-283464" algn="l" defTabSz="914400" rtl="0" eaLnBrk="1" fontAlgn="auto" latinLnBrk="0" hangingPunct="1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/>
            </a:pPr>
            <a:r>
              <a:rPr kumimoji="0" lang="en-US" sz="2800" b="1" i="0" u="sng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Auguste Kerckhoffs</a:t>
            </a:r>
            <a:r>
              <a:rPr kumimoji="0" lang="en-US" sz="2800" b="0" i="0" u="sng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(1883)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:</a:t>
            </a:r>
          </a:p>
          <a:p>
            <a:pPr marL="365760" marR="0" lvl="0" indent="-283464" algn="ctr" defTabSz="914400" rtl="0" eaLnBrk="1" fontAlgn="auto" latinLnBrk="0" hangingPunct="1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/>
            </a:pPr>
            <a:r>
              <a:rPr kumimoji="0" lang="en-GB" sz="2800" b="0" i="1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The enemy knows the system</a:t>
            </a:r>
            <a:br>
              <a:rPr kumimoji="0" lang="en-GB" sz="2800" b="0" i="1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endParaRPr kumimoji="0" lang="en-GB" sz="2800" b="0" i="1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65760" marR="0" lvl="0" indent="-283464" algn="l" defTabSz="914400" rtl="0" eaLnBrk="1" fontAlgn="auto" latinLnBrk="0" hangingPunct="1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/>
            </a:pPr>
            <a:r>
              <a:rPr kumimoji="0" lang="en-GB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The cipher should remain secure even if </a:t>
            </a:r>
            <a:r>
              <a:rPr kumimoji="0" lang="en-GB" sz="2800" b="1" i="0" u="none" strike="noStrike" kern="1200" cap="none" spc="0" normalizeH="0" baseline="0" noProof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the adversary knows the specification of the cipher</a:t>
            </a:r>
            <a:r>
              <a:rPr kumimoji="0" lang="pl-PL" sz="2800" b="1" i="0" u="none" strike="noStrike" kern="1200" cap="none" spc="0" normalizeH="0" baseline="0" noProof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</a:t>
            </a:r>
          </a:p>
          <a:p>
            <a:pPr marL="365760" marR="0" lvl="0" indent="-283464" algn="l" defTabSz="914400" rtl="0" eaLnBrk="1" fontAlgn="auto" latinLnBrk="0" hangingPunct="1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/>
            </a:pPr>
            <a:endParaRPr kumimoji="0" lang="en-GB" sz="2800" b="1" i="0" u="none" strike="noStrike" kern="1200" cap="none" spc="0" normalizeH="0" baseline="0" noProof="0">
              <a:ln>
                <a:noFill/>
              </a:ln>
              <a:solidFill>
                <a:srgbClr val="003366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65760" marR="0" lvl="0" indent="-283464" algn="l" defTabSz="914400" rtl="0" eaLnBrk="1" fontAlgn="auto" latinLnBrk="0" hangingPunct="1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/>
            </a:pPr>
            <a:endParaRPr kumimoji="0" lang="en-GB" sz="2800" b="1" i="0" u="none" strike="noStrike" kern="1200" cap="none" spc="0" normalizeH="0" baseline="0" noProof="0">
              <a:ln>
                <a:noFill/>
              </a:ln>
              <a:solidFill>
                <a:srgbClr val="003366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7" name="Picture 4" descr="Kerkhoffs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3400" y="1828800"/>
            <a:ext cx="1557338" cy="21336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877465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E420-7557-4766-A487-34814C01308C}" type="slidenum">
              <a:rPr lang="it-IT"/>
              <a:pPr/>
              <a:t>26</a:t>
            </a:fld>
            <a:endParaRPr lang="it-IT"/>
          </a:p>
        </p:txBody>
      </p:sp>
      <p:pic>
        <p:nvPicPr>
          <p:cNvPr id="12319" name="Picture 31" descr="MCj04114660000[1]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96000" y="1719250"/>
            <a:ext cx="1401763" cy="1457325"/>
          </a:xfrm>
          <a:prstGeom prst="rect">
            <a:avLst/>
          </a:prstGeom>
          <a:noFill/>
        </p:spPr>
      </p:pic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>
          <a:xfrm>
            <a:off x="185734" y="0"/>
            <a:ext cx="7772400" cy="1143000"/>
          </a:xfrm>
        </p:spPr>
        <p:txBody>
          <a:bodyPr/>
          <a:lstStyle/>
          <a:p>
            <a:r>
              <a:rPr lang="en-GB" dirty="0"/>
              <a:t>A more refined picture</a:t>
            </a:r>
            <a:endParaRPr lang="en-US" dirty="0"/>
          </a:p>
        </p:txBody>
      </p:sp>
      <p:pic>
        <p:nvPicPr>
          <p:cNvPr id="12292" name="Picture 4" descr="MCj04158080000[1]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86000" y="1643050"/>
            <a:ext cx="1368425" cy="1438275"/>
          </a:xfrm>
          <a:prstGeom prst="rect">
            <a:avLst/>
          </a:prstGeom>
          <a:noFill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293" name="Text Box 5"/>
              <p:cNvSpPr txBox="1">
                <a:spLocks noChangeArrowheads="1"/>
              </p:cNvSpPr>
              <p:nvPr/>
            </p:nvSpPr>
            <p:spPr bwMode="auto">
              <a:xfrm>
                <a:off x="304800" y="2557450"/>
                <a:ext cx="1447800" cy="369332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/>
                <a:r>
                  <a:rPr lang="en-GB" sz="1800" dirty="0"/>
                  <a:t>plaintext</a:t>
                </a:r>
                <a:r>
                  <a:rPr lang="en-GB" sz="1800" b="1" dirty="0">
                    <a:solidFill>
                      <a:srgbClr val="9933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𝒎</m:t>
                    </m:r>
                  </m:oMath>
                </a14:m>
                <a:endParaRPr lang="en-US" sz="18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293" name="Text 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04800" y="2557450"/>
                <a:ext cx="1447800" cy="369332"/>
              </a:xfrm>
              <a:prstGeom prst="rect">
                <a:avLst/>
              </a:prstGeom>
              <a:blipFill rotWithShape="0">
                <a:blip r:embed="rId5"/>
                <a:stretch>
                  <a:fillRect t="-11475" b="-22951"/>
                </a:stretch>
              </a:blip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294" name="Text Box 6"/>
          <p:cNvSpPr txBox="1">
            <a:spLocks noChangeArrowheads="1"/>
          </p:cNvSpPr>
          <p:nvPr/>
        </p:nvSpPr>
        <p:spPr bwMode="auto">
          <a:xfrm>
            <a:off x="2362200" y="2557450"/>
            <a:ext cx="1241425" cy="36988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GB" sz="1800"/>
              <a:t>encryption</a:t>
            </a:r>
            <a:endParaRPr lang="en-US" sz="18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295" name="Text Box 7"/>
              <p:cNvSpPr txBox="1">
                <a:spLocks noChangeArrowheads="1"/>
              </p:cNvSpPr>
              <p:nvPr/>
            </p:nvSpPr>
            <p:spPr bwMode="auto">
              <a:xfrm>
                <a:off x="4114800" y="2557450"/>
                <a:ext cx="1447800" cy="369888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/>
                <a:r>
                  <a:rPr lang="en-GB" sz="1800" dirty="0" err="1"/>
                  <a:t>ciphertext</a:t>
                </a:r>
                <a:r>
                  <a:rPr lang="en-GB" sz="1800" dirty="0"/>
                  <a:t>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𝒄</m:t>
                    </m:r>
                  </m:oMath>
                </a14:m>
                <a:endParaRPr lang="en-US" sz="18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295" name="Text 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114800" y="2557450"/>
                <a:ext cx="1447800" cy="369888"/>
              </a:xfrm>
              <a:prstGeom prst="rect">
                <a:avLst/>
              </a:prstGeom>
              <a:blipFill rotWithShape="0">
                <a:blip r:embed="rId6"/>
                <a:stretch>
                  <a:fillRect t="-11475" b="-22951"/>
                </a:stretch>
              </a:blip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297" name="Text Box 9"/>
          <p:cNvSpPr txBox="1">
            <a:spLocks noChangeArrowheads="1"/>
          </p:cNvSpPr>
          <p:nvPr/>
        </p:nvSpPr>
        <p:spPr bwMode="auto">
          <a:xfrm>
            <a:off x="6172200" y="2557450"/>
            <a:ext cx="1241425" cy="36988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GB" sz="1800"/>
              <a:t>decryption</a:t>
            </a:r>
            <a:endParaRPr lang="en-US" sz="18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298" name="Text Box 10"/>
              <p:cNvSpPr txBox="1">
                <a:spLocks noChangeArrowheads="1"/>
              </p:cNvSpPr>
              <p:nvPr/>
            </p:nvSpPr>
            <p:spPr bwMode="auto">
              <a:xfrm>
                <a:off x="7924800" y="2557450"/>
                <a:ext cx="762000" cy="369888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𝒎</m:t>
                      </m:r>
                    </m:oMath>
                  </m:oMathPara>
                </a14:m>
                <a:endParaRPr lang="en-US" sz="18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298" name="Text 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924800" y="2557450"/>
                <a:ext cx="762000" cy="369888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299" name="AutoShape 11"/>
          <p:cNvCxnSpPr>
            <a:cxnSpLocks noChangeShapeType="1"/>
            <a:stCxn id="12293" idx="3"/>
            <a:endCxn id="12294" idx="1"/>
          </p:cNvCxnSpPr>
          <p:nvPr/>
        </p:nvCxnSpPr>
        <p:spPr bwMode="auto">
          <a:xfrm>
            <a:off x="1752600" y="2742116"/>
            <a:ext cx="609600" cy="27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12300" name="AutoShape 12"/>
          <p:cNvCxnSpPr>
            <a:cxnSpLocks noChangeShapeType="1"/>
            <a:stCxn id="12294" idx="3"/>
            <a:endCxn id="12295" idx="1"/>
          </p:cNvCxnSpPr>
          <p:nvPr/>
        </p:nvCxnSpPr>
        <p:spPr bwMode="auto">
          <a:xfrm>
            <a:off x="3603625" y="2743188"/>
            <a:ext cx="511175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12301" name="AutoShape 13"/>
          <p:cNvCxnSpPr>
            <a:cxnSpLocks noChangeShapeType="1"/>
            <a:stCxn id="12295" idx="3"/>
            <a:endCxn id="12297" idx="1"/>
          </p:cNvCxnSpPr>
          <p:nvPr/>
        </p:nvCxnSpPr>
        <p:spPr bwMode="auto">
          <a:xfrm>
            <a:off x="5562600" y="2743188"/>
            <a:ext cx="60960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12302" name="AutoShape 14"/>
          <p:cNvCxnSpPr>
            <a:cxnSpLocks noChangeShapeType="1"/>
            <a:stCxn id="12297" idx="3"/>
            <a:endCxn id="12298" idx="1"/>
          </p:cNvCxnSpPr>
          <p:nvPr/>
        </p:nvCxnSpPr>
        <p:spPr bwMode="auto">
          <a:xfrm>
            <a:off x="7413625" y="2743188"/>
            <a:ext cx="511175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sp>
        <p:nvSpPr>
          <p:cNvPr id="12303" name="Text Box 15"/>
          <p:cNvSpPr txBox="1">
            <a:spLocks noChangeArrowheads="1"/>
          </p:cNvSpPr>
          <p:nvPr/>
        </p:nvSpPr>
        <p:spPr bwMode="auto">
          <a:xfrm>
            <a:off x="2286000" y="3548050"/>
            <a:ext cx="1371600" cy="36988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en-GB" sz="1800" dirty="0"/>
              <a:t>key</a:t>
            </a:r>
            <a:r>
              <a:rPr lang="en-GB" sz="1800" b="1" dirty="0">
                <a:solidFill>
                  <a:srgbClr val="993300"/>
                </a:solidFill>
              </a:rPr>
              <a:t> </a:t>
            </a:r>
            <a:r>
              <a:rPr lang="en-GB" sz="1800" b="1" i="1" dirty="0">
                <a:solidFill>
                  <a:srgbClr val="FF0000"/>
                </a:solidFill>
              </a:rPr>
              <a:t>k</a:t>
            </a:r>
            <a:endParaRPr lang="en-US" sz="1800" b="1" i="1" dirty="0">
              <a:solidFill>
                <a:srgbClr val="FF0000"/>
              </a:solidFill>
            </a:endParaRPr>
          </a:p>
        </p:txBody>
      </p:sp>
      <p:sp>
        <p:nvSpPr>
          <p:cNvPr id="12304" name="Text Box 16"/>
          <p:cNvSpPr txBox="1">
            <a:spLocks noChangeArrowheads="1"/>
          </p:cNvSpPr>
          <p:nvPr/>
        </p:nvSpPr>
        <p:spPr bwMode="auto">
          <a:xfrm>
            <a:off x="6096000" y="3548050"/>
            <a:ext cx="1447800" cy="36988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en-GB" sz="1800" dirty="0"/>
              <a:t>key</a:t>
            </a:r>
            <a:r>
              <a:rPr lang="en-GB" sz="1800" b="1" dirty="0">
                <a:solidFill>
                  <a:srgbClr val="993300"/>
                </a:solidFill>
              </a:rPr>
              <a:t> </a:t>
            </a:r>
            <a:r>
              <a:rPr lang="en-GB" sz="1800" b="1" i="1" dirty="0">
                <a:solidFill>
                  <a:srgbClr val="FF0000"/>
                </a:solidFill>
              </a:rPr>
              <a:t>k</a:t>
            </a:r>
            <a:endParaRPr lang="en-US" sz="1800" b="1" i="1" dirty="0">
              <a:solidFill>
                <a:srgbClr val="FF0000"/>
              </a:solidFill>
            </a:endParaRPr>
          </a:p>
        </p:txBody>
      </p:sp>
      <p:cxnSp>
        <p:nvCxnSpPr>
          <p:cNvPr id="12305" name="AutoShape 17"/>
          <p:cNvCxnSpPr>
            <a:cxnSpLocks noChangeShapeType="1"/>
            <a:stCxn id="12303" idx="0"/>
          </p:cNvCxnSpPr>
          <p:nvPr/>
        </p:nvCxnSpPr>
        <p:spPr bwMode="auto">
          <a:xfrm flipH="1" flipV="1">
            <a:off x="2970213" y="3081325"/>
            <a:ext cx="1587" cy="4667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12306" name="AutoShape 18"/>
          <p:cNvCxnSpPr>
            <a:cxnSpLocks noChangeShapeType="1"/>
            <a:stCxn id="12304" idx="0"/>
          </p:cNvCxnSpPr>
          <p:nvPr/>
        </p:nvCxnSpPr>
        <p:spPr bwMode="auto">
          <a:xfrm flipH="1" flipV="1">
            <a:off x="6818313" y="3144825"/>
            <a:ext cx="1587" cy="4032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sp>
        <p:nvSpPr>
          <p:cNvPr id="12316" name="Rectangle 28"/>
          <p:cNvSpPr>
            <a:spLocks noChangeArrowheads="1"/>
          </p:cNvSpPr>
          <p:nvPr/>
        </p:nvSpPr>
        <p:spPr bwMode="auto">
          <a:xfrm>
            <a:off x="0" y="6018725"/>
            <a:ext cx="9144000" cy="923679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r>
              <a:rPr lang="en-US" sz="2400" dirty="0"/>
              <a:t>Assume </a:t>
            </a:r>
            <a:r>
              <a:rPr lang="en-US" sz="2400" b="1" i="1" dirty="0">
                <a:solidFill>
                  <a:srgbClr val="FF0000"/>
                </a:solidFill>
              </a:rPr>
              <a:t>k</a:t>
            </a:r>
            <a:r>
              <a:rPr lang="pl-PL" sz="2400" dirty="0"/>
              <a:t> </a:t>
            </a:r>
            <a:r>
              <a:rPr lang="en-US" sz="2400" dirty="0"/>
              <a:t>is uniformly random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12318" name="Text Box 30"/>
          <p:cNvSpPr txBox="1">
            <a:spLocks noChangeArrowheads="1"/>
          </p:cNvSpPr>
          <p:nvPr/>
        </p:nvSpPr>
        <p:spPr bwMode="auto">
          <a:xfrm>
            <a:off x="457200" y="4843976"/>
            <a:ext cx="8321675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Of course, Bob can use the same method to send messages to Alice. </a:t>
            </a:r>
            <a:r>
              <a:rPr lang="pl-PL" sz="2000" dirty="0"/>
              <a:t>(</a:t>
            </a:r>
            <a:r>
              <a:rPr lang="en-US" sz="2000" dirty="0"/>
              <a:t>that’s why it’s called the </a:t>
            </a:r>
            <a:r>
              <a:rPr lang="en-US" sz="2000" b="1" dirty="0"/>
              <a:t>symmetric setting</a:t>
            </a:r>
            <a:r>
              <a:rPr lang="pl-PL" sz="2000" dirty="0"/>
              <a:t>)</a:t>
            </a: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For a moment assume that we care only about </a:t>
            </a:r>
            <a:r>
              <a:rPr lang="en-US" sz="2000" b="1" dirty="0">
                <a:solidFill>
                  <a:srgbClr val="FF0000"/>
                </a:solidFill>
              </a:rPr>
              <a:t>sending one message</a:t>
            </a:r>
          </a:p>
        </p:txBody>
      </p:sp>
      <p:pic>
        <p:nvPicPr>
          <p:cNvPr id="21" name="Picture 5" descr="MCj04359410000[1]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071934" y="3714752"/>
            <a:ext cx="1285884" cy="889034"/>
          </a:xfrm>
          <a:prstGeom prst="rect">
            <a:avLst/>
          </a:prstGeom>
          <a:noFill/>
        </p:spPr>
      </p:pic>
      <p:cxnSp>
        <p:nvCxnSpPr>
          <p:cNvPr id="22" name="AutoShape 29"/>
          <p:cNvCxnSpPr>
            <a:cxnSpLocks noChangeShapeType="1"/>
            <a:endCxn id="21" idx="0"/>
          </p:cNvCxnSpPr>
          <p:nvPr/>
        </p:nvCxnSpPr>
        <p:spPr bwMode="auto">
          <a:xfrm flipH="1">
            <a:off x="4714876" y="2933688"/>
            <a:ext cx="71440" cy="781064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sp>
        <p:nvSpPr>
          <p:cNvPr id="24" name="Text Box 31"/>
          <p:cNvSpPr txBox="1">
            <a:spLocks noChangeArrowheads="1"/>
          </p:cNvSpPr>
          <p:nvPr/>
        </p:nvSpPr>
        <p:spPr bwMode="auto">
          <a:xfrm>
            <a:off x="3643306" y="4071942"/>
            <a:ext cx="2286017" cy="707886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GB" sz="2000" dirty="0"/>
              <a:t>doesn’t know </a:t>
            </a:r>
            <a:r>
              <a:rPr lang="en-GB" sz="2000" b="1" i="1" dirty="0">
                <a:solidFill>
                  <a:srgbClr val="FF0000"/>
                </a:solidFill>
              </a:rPr>
              <a:t>k</a:t>
            </a:r>
            <a:r>
              <a:rPr lang="en-GB" sz="2000" b="1" dirty="0"/>
              <a:t> </a:t>
            </a:r>
            <a:r>
              <a:rPr lang="en-GB" sz="2000" dirty="0"/>
              <a:t>should not learn </a:t>
            </a:r>
            <a:r>
              <a:rPr lang="en-GB" sz="2000" b="1" i="1" dirty="0">
                <a:solidFill>
                  <a:srgbClr val="FF0000"/>
                </a:solidFill>
              </a:rPr>
              <a:t>m</a:t>
            </a:r>
            <a:endParaRPr lang="en-US" sz="2000" b="1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8344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303" grpId="0" animBg="1"/>
      <p:bldP spid="12304" grpId="0" animBg="1"/>
      <p:bldP spid="12316" grpId="0" animBg="1"/>
      <p:bldP spid="2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500034" y="4695840"/>
            <a:ext cx="8208281" cy="2000240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anchor="ctr"/>
          <a:lstStyle/>
          <a:p>
            <a:pPr marL="609600" indent="-609600" algn="ctr">
              <a:lnSpc>
                <a:spcPct val="90000"/>
              </a:lnSpc>
              <a:buFontTx/>
              <a:buNone/>
            </a:pPr>
            <a:r>
              <a:rPr lang="en-GB" sz="3200" dirty="0"/>
              <a:t>Not respecting this principle </a:t>
            </a:r>
          </a:p>
          <a:p>
            <a:pPr marL="609600" indent="-609600" algn="ctr">
              <a:lnSpc>
                <a:spcPct val="90000"/>
              </a:lnSpc>
              <a:buFontTx/>
              <a:buNone/>
            </a:pPr>
            <a:r>
              <a:rPr lang="en-GB" sz="3200" dirty="0"/>
              <a:t>=</a:t>
            </a:r>
          </a:p>
          <a:p>
            <a:pPr marL="609600" indent="-609600" algn="ctr">
              <a:lnSpc>
                <a:spcPct val="90000"/>
              </a:lnSpc>
              <a:buFontTx/>
              <a:buNone/>
            </a:pPr>
            <a:r>
              <a:rPr lang="en-GB" sz="3200" dirty="0"/>
              <a:t>``</a:t>
            </a:r>
            <a:r>
              <a:rPr lang="en-GB" sz="3200" b="1" dirty="0"/>
              <a:t>security by obscurity</a:t>
            </a:r>
            <a:r>
              <a:rPr lang="en-GB" sz="3200" dirty="0"/>
              <a:t>”.</a:t>
            </a:r>
            <a:endParaRPr lang="it-IT" sz="32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0034" y="285728"/>
            <a:ext cx="7498080" cy="1143000"/>
          </a:xfrm>
        </p:spPr>
        <p:txBody>
          <a:bodyPr>
            <a:normAutofit fontScale="90000"/>
          </a:bodyPr>
          <a:lstStyle/>
          <a:p>
            <a:r>
              <a:rPr lang="en-US" sz="4400" dirty="0" err="1"/>
              <a:t>Kerckhoffs</a:t>
            </a:r>
            <a:r>
              <a:rPr lang="en-US" sz="4400" dirty="0"/>
              <a:t>' principle</a:t>
            </a:r>
            <a:r>
              <a:rPr lang="en-GB" sz="4400" dirty="0"/>
              <a:t> – the motivation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472" y="1643050"/>
            <a:ext cx="7498080" cy="3838588"/>
          </a:xfrm>
        </p:spPr>
        <p:txBody>
          <a:bodyPr>
            <a:normAutofit/>
          </a:bodyPr>
          <a:lstStyle/>
          <a:p>
            <a:pPr marL="609600" indent="-609600">
              <a:lnSpc>
                <a:spcPct val="90000"/>
              </a:lnSpc>
              <a:buFont typeface="+mj-lt"/>
              <a:buAutoNum type="arabicPeriod"/>
            </a:pPr>
            <a:r>
              <a:rPr lang="en-GB" sz="2400" dirty="0"/>
              <a:t>In commercial products</a:t>
            </a:r>
            <a:r>
              <a:rPr lang="it-IT" sz="2400" dirty="0"/>
              <a:t> </a:t>
            </a:r>
            <a:r>
              <a:rPr lang="pl-PL" sz="2400" dirty="0"/>
              <a:t>it </a:t>
            </a:r>
            <a:r>
              <a:rPr lang="en-GB" sz="2400" dirty="0"/>
              <a:t>is unrealistic to assume that the design details remain secret (</a:t>
            </a:r>
            <a:r>
              <a:rPr lang="en-GB" sz="2400" b="1" dirty="0">
                <a:solidFill>
                  <a:srgbClr val="FF0000"/>
                </a:solidFill>
              </a:rPr>
              <a:t>reverse-engineering!</a:t>
            </a:r>
            <a:r>
              <a:rPr lang="en-GB" sz="2400" dirty="0"/>
              <a:t>)</a:t>
            </a:r>
          </a:p>
          <a:p>
            <a:pPr marL="596646" indent="-514350">
              <a:buFont typeface="+mj-lt"/>
              <a:buAutoNum type="arabicPeriod"/>
            </a:pPr>
            <a:r>
              <a:rPr lang="en-GB" sz="2400" dirty="0"/>
              <a:t>Short keys are easier to </a:t>
            </a:r>
            <a:r>
              <a:rPr lang="en-GB" sz="2400" b="1" dirty="0">
                <a:solidFill>
                  <a:srgbClr val="003366"/>
                </a:solidFill>
              </a:rPr>
              <a:t>protect</a:t>
            </a:r>
            <a:r>
              <a:rPr lang="en-GB" sz="2400" dirty="0"/>
              <a:t>, </a:t>
            </a:r>
            <a:r>
              <a:rPr lang="en-GB" sz="2400" b="1" dirty="0">
                <a:solidFill>
                  <a:srgbClr val="003366"/>
                </a:solidFill>
              </a:rPr>
              <a:t>generate</a:t>
            </a:r>
            <a:r>
              <a:rPr lang="en-GB" sz="2400" dirty="0"/>
              <a:t> and </a:t>
            </a:r>
            <a:r>
              <a:rPr lang="en-GB" sz="2400" b="1" dirty="0">
                <a:solidFill>
                  <a:srgbClr val="003366"/>
                </a:solidFill>
              </a:rPr>
              <a:t>replaced</a:t>
            </a:r>
            <a:r>
              <a:rPr lang="en-GB" sz="2400" dirty="0"/>
              <a:t>.</a:t>
            </a:r>
          </a:p>
          <a:p>
            <a:pPr marL="596646" indent="-514350">
              <a:buFont typeface="+mj-lt"/>
              <a:buAutoNum type="arabicPeriod"/>
            </a:pPr>
            <a:r>
              <a:rPr lang="en-GB" sz="2400" dirty="0"/>
              <a:t>The design details can be discussed and </a:t>
            </a:r>
            <a:r>
              <a:rPr lang="en-GB" sz="2400" b="1" dirty="0">
                <a:solidFill>
                  <a:srgbClr val="003366"/>
                </a:solidFill>
              </a:rPr>
              <a:t>analyzed in public</a:t>
            </a:r>
            <a:r>
              <a:rPr lang="en-GB" sz="2400" dirty="0"/>
              <a:t>.  </a:t>
            </a:r>
            <a:endParaRPr lang="pl-PL" sz="2400" dirty="0"/>
          </a:p>
          <a:p>
            <a:pPr marL="596646" indent="-514350">
              <a:buFont typeface="+mj-lt"/>
              <a:buAutoNum type="arabicPeriod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65103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158" y="0"/>
            <a:ext cx="8433654" cy="1143000"/>
          </a:xfrm>
        </p:spPr>
        <p:txBody>
          <a:bodyPr/>
          <a:lstStyle/>
          <a:p>
            <a:r>
              <a:rPr lang="en-GB" dirty="0"/>
              <a:t>A mathematical 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158" y="1127453"/>
            <a:ext cx="8429684" cy="1428760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>
              <a:buNone/>
            </a:pPr>
            <a:r>
              <a:rPr lang="en-US" sz="2400" b="1" dirty="0">
                <a:solidFill>
                  <a:srgbClr val="FF0000"/>
                </a:solidFill>
                <a:latin typeface="Lucida Calligraphy"/>
              </a:rPr>
              <a:t>K</a:t>
            </a:r>
            <a:r>
              <a:rPr lang="en-US" sz="2400" b="1" i="1" dirty="0"/>
              <a:t> </a:t>
            </a:r>
            <a:r>
              <a:rPr lang="en-US" sz="2400" dirty="0"/>
              <a:t> </a:t>
            </a:r>
            <a:r>
              <a:rPr lang="pl-PL" sz="2400" dirty="0"/>
              <a:t>– </a:t>
            </a:r>
            <a:r>
              <a:rPr lang="pl-PL" sz="2400" b="1" dirty="0">
                <a:solidFill>
                  <a:srgbClr val="002060"/>
                </a:solidFill>
              </a:rPr>
              <a:t>key</a:t>
            </a:r>
            <a:r>
              <a:rPr lang="pl-PL" sz="2400" dirty="0"/>
              <a:t> space</a:t>
            </a:r>
          </a:p>
          <a:p>
            <a:pPr>
              <a:buNone/>
            </a:pPr>
            <a:r>
              <a:rPr lang="pl-PL" sz="2400" b="1" dirty="0">
                <a:solidFill>
                  <a:srgbClr val="FF0000"/>
                </a:solidFill>
                <a:latin typeface="Lucida Calligraphy"/>
              </a:rPr>
              <a:t>M</a:t>
            </a:r>
            <a:r>
              <a:rPr lang="pl-PL" sz="2400" b="1" i="1" dirty="0"/>
              <a:t> </a:t>
            </a:r>
            <a:r>
              <a:rPr lang="pl-PL" sz="2400" dirty="0"/>
              <a:t>– </a:t>
            </a:r>
            <a:r>
              <a:rPr lang="pl-PL" sz="2400" b="1" dirty="0">
                <a:solidFill>
                  <a:srgbClr val="002060"/>
                </a:solidFill>
              </a:rPr>
              <a:t>plaintext</a:t>
            </a:r>
            <a:r>
              <a:rPr lang="pl-PL" sz="2400" dirty="0"/>
              <a:t> space</a:t>
            </a:r>
          </a:p>
          <a:p>
            <a:pPr>
              <a:buNone/>
            </a:pPr>
            <a:r>
              <a:rPr lang="pl-PL" sz="2400" b="1" dirty="0">
                <a:solidFill>
                  <a:srgbClr val="FF0000"/>
                </a:solidFill>
                <a:latin typeface="Lucida Calligraphy"/>
              </a:rPr>
              <a:t>C</a:t>
            </a:r>
            <a:r>
              <a:rPr lang="pl-PL" sz="2400" dirty="0"/>
              <a:t> - </a:t>
            </a:r>
            <a:r>
              <a:rPr lang="pl-PL" sz="2400" b="1" dirty="0">
                <a:solidFill>
                  <a:srgbClr val="002060"/>
                </a:solidFill>
              </a:rPr>
              <a:t>ciphertext</a:t>
            </a:r>
            <a:r>
              <a:rPr lang="pl-PL" sz="2400" dirty="0"/>
              <a:t> space</a:t>
            </a:r>
            <a:endParaRPr lang="pl-PL" sz="2400" b="1" dirty="0">
              <a:latin typeface="Gill Sans MT" pitchFamily="34" charset="0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57158" y="2699089"/>
            <a:ext cx="8433654" cy="135732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365760" marR="0" lvl="0" indent="-283464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None/>
              <a:tabLst/>
              <a:defRPr/>
            </a:pPr>
            <a:r>
              <a:rPr kumimoji="0" lang="pl-PL" sz="2400" b="0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An </a:t>
            </a:r>
            <a:r>
              <a:rPr kumimoji="0" lang="pl-PL" sz="2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encryption scheme</a:t>
            </a:r>
            <a:r>
              <a:rPr kumimoji="0" lang="pl-PL" sz="2400" b="1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pl-PL" sz="2400" b="0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is a pair </a:t>
            </a:r>
            <a:r>
              <a:rPr kumimoji="0" lang="pl-PL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</a:t>
            </a:r>
            <a:r>
              <a:rPr kumimoji="0" lang="pl-PL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Enc,Dec</a:t>
            </a:r>
            <a:r>
              <a:rPr kumimoji="0" lang="pl-PL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)</a:t>
            </a:r>
            <a:r>
              <a:rPr kumimoji="0" lang="pl-PL" sz="2400" b="0" i="1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, </a:t>
            </a:r>
            <a:r>
              <a:rPr kumimoji="0" lang="pl-PL" sz="2400" b="0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where</a:t>
            </a:r>
          </a:p>
          <a:p>
            <a:pPr marL="365760" marR="0" lvl="0" indent="-283464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"/>
              <a:tabLst/>
              <a:defRPr/>
            </a:pPr>
            <a:r>
              <a:rPr kumimoji="0" lang="pl-PL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+mn-ea"/>
                <a:cs typeface="+mn-cs"/>
              </a:rPr>
              <a:t>Enc</a:t>
            </a:r>
            <a:r>
              <a:rPr kumimoji="0" lang="pl-PL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: </a:t>
            </a:r>
            <a:r>
              <a:rPr kumimoji="0" lang="pl-PL" sz="2400" b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Lucida Calligraphy"/>
              </a:rPr>
              <a:t>K</a:t>
            </a:r>
            <a:r>
              <a:rPr kumimoji="0" lang="pl-PL" sz="2400" b="1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× </a:t>
            </a:r>
            <a:r>
              <a:rPr kumimoji="0" lang="pl-PL" sz="2400" b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Lucida Calligraphy"/>
              </a:rPr>
              <a:t>M</a:t>
            </a:r>
            <a:r>
              <a:rPr kumimoji="0" lang="pl-PL" sz="2400" b="1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→ </a:t>
            </a:r>
            <a:r>
              <a:rPr kumimoji="0" lang="pl-PL" sz="2400" b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Lucida Calligraphy"/>
              </a:rPr>
              <a:t>C </a:t>
            </a:r>
            <a:r>
              <a:rPr kumimoji="0" lang="pl-PL" sz="2400" b="0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is an </a:t>
            </a:r>
            <a:r>
              <a:rPr kumimoji="0" lang="pl-PL" sz="2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encryption</a:t>
            </a:r>
            <a:r>
              <a:rPr kumimoji="0" lang="pl-PL" sz="2400" b="1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</a:t>
            </a:r>
            <a:r>
              <a:rPr kumimoji="0" lang="pl-PL" sz="2400" b="0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algorithm,</a:t>
            </a:r>
            <a:endParaRPr kumimoji="0" lang="pl-PL" sz="2400" b="1" i="0" u="none" strike="noStrike" kern="120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  <a:p>
            <a:pPr marL="365760" marR="0" lvl="0" indent="-283464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"/>
              <a:tabLst/>
              <a:defRPr/>
            </a:pPr>
            <a:r>
              <a:rPr kumimoji="0" lang="pl-PL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+mn-ea"/>
                <a:cs typeface="+mn-cs"/>
              </a:rPr>
              <a:t>Dec</a:t>
            </a:r>
            <a:r>
              <a:rPr kumimoji="0" lang="pl-PL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ill Sans MT" pitchFamily="34" charset="0"/>
                <a:ea typeface="+mn-ea"/>
                <a:cs typeface="+mn-cs"/>
              </a:rPr>
              <a:t> :</a:t>
            </a:r>
            <a:r>
              <a:rPr kumimoji="0" lang="pl-PL" sz="2400" b="1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pl-PL" sz="2400" b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Lucida Calligraphy"/>
              </a:rPr>
              <a:t>K</a:t>
            </a:r>
            <a:r>
              <a:rPr kumimoji="0" lang="pl-PL" sz="2400" b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× </a:t>
            </a:r>
            <a:r>
              <a:rPr kumimoji="0" lang="pl-PL" sz="2400" b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Lucida Calligraphy"/>
              </a:rPr>
              <a:t>C</a:t>
            </a:r>
            <a:r>
              <a:rPr kumimoji="0" lang="pl-PL" sz="2400" b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pl-PL" sz="2400" b="1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→ </a:t>
            </a:r>
            <a:r>
              <a:rPr kumimoji="0" lang="pl-PL" sz="2400" b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Lucida Calligraphy"/>
              </a:rPr>
              <a:t>M</a:t>
            </a:r>
            <a:r>
              <a:rPr kumimoji="0" lang="pl-PL" sz="2400" b="1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pl-PL" sz="2400" b="0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is an </a:t>
            </a:r>
            <a:r>
              <a:rPr kumimoji="0" lang="pl-PL" sz="2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decryption</a:t>
            </a:r>
            <a:r>
              <a:rPr kumimoji="0" lang="pl-PL" sz="2400" b="1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pl-PL" sz="2400" b="0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algorithm.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357158" y="4199287"/>
            <a:ext cx="8433654" cy="857256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365760" marR="0" lvl="0" indent="-283464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None/>
              <a:tabLst/>
              <a:defRPr/>
            </a:pPr>
            <a:r>
              <a:rPr kumimoji="0" lang="pl-PL" sz="2400" b="0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ea typeface="+mn-ea"/>
                <a:cs typeface="+mn-cs"/>
              </a:rPr>
              <a:t>We will sometimes write </a:t>
            </a:r>
            <a:r>
              <a:rPr kumimoji="0" lang="pl-PL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+mn-ea"/>
                <a:cs typeface="+mn-cs"/>
              </a:rPr>
              <a:t>Enc</a:t>
            </a:r>
            <a:r>
              <a:rPr kumimoji="0" lang="pl-PL" sz="2400" b="1" i="1" u="none" strike="noStrike" kern="1200" cap="none" spc="0" normalizeH="0" baseline="-250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+mn-ea"/>
                <a:cs typeface="+mn-cs"/>
              </a:rPr>
              <a:t>k</a:t>
            </a:r>
            <a:r>
              <a:rPr kumimoji="0" lang="pl-PL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+mn-ea"/>
                <a:cs typeface="+mn-cs"/>
              </a:rPr>
              <a:t>(</a:t>
            </a:r>
            <a:r>
              <a:rPr kumimoji="0" lang="pl-PL" sz="2400" b="1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+mn-ea"/>
                <a:cs typeface="+mn-cs"/>
              </a:rPr>
              <a:t>m</a:t>
            </a:r>
            <a:r>
              <a:rPr kumimoji="0" lang="pl-PL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+mn-ea"/>
                <a:cs typeface="+mn-cs"/>
              </a:rPr>
              <a:t>)</a:t>
            </a:r>
            <a:r>
              <a:rPr kumimoji="0" lang="pl-PL" sz="2400" b="0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ea typeface="+mn-ea"/>
                <a:cs typeface="+mn-cs"/>
              </a:rPr>
              <a:t> and </a:t>
            </a:r>
            <a:r>
              <a:rPr kumimoji="0" lang="pl-PL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+mn-ea"/>
                <a:cs typeface="+mn-cs"/>
              </a:rPr>
              <a:t>Dec</a:t>
            </a:r>
            <a:r>
              <a:rPr kumimoji="0" lang="pl-PL" sz="2400" b="1" i="1" u="none" strike="noStrike" kern="1200" cap="none" spc="0" normalizeH="0" baseline="-250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+mn-ea"/>
                <a:cs typeface="+mn-cs"/>
              </a:rPr>
              <a:t>k</a:t>
            </a:r>
            <a:r>
              <a:rPr kumimoji="0" lang="pl-PL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+mn-ea"/>
                <a:cs typeface="+mn-cs"/>
              </a:rPr>
              <a:t>(</a:t>
            </a:r>
            <a:r>
              <a:rPr kumimoji="0" lang="it-IT" sz="2400" b="1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+mn-ea"/>
                <a:cs typeface="+mn-cs"/>
              </a:rPr>
              <a:t>c</a:t>
            </a:r>
            <a:r>
              <a:rPr kumimoji="0" lang="pl-PL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+mn-ea"/>
                <a:cs typeface="+mn-cs"/>
              </a:rPr>
              <a:t>)</a:t>
            </a:r>
            <a:r>
              <a:rPr kumimoji="0" lang="pl-PL" sz="2400" b="0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ea typeface="+mn-ea"/>
                <a:cs typeface="+mn-cs"/>
              </a:rPr>
              <a:t> instead of </a:t>
            </a:r>
            <a:r>
              <a:rPr kumimoji="0" lang="pl-PL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+mn-ea"/>
                <a:cs typeface="+mn-cs"/>
              </a:rPr>
              <a:t>Enc(</a:t>
            </a:r>
            <a:r>
              <a:rPr kumimoji="0" lang="pl-PL" sz="2400" b="1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+mn-ea"/>
                <a:cs typeface="+mn-cs"/>
              </a:rPr>
              <a:t>k</a:t>
            </a:r>
            <a:r>
              <a:rPr kumimoji="0" lang="pl-PL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+mn-ea"/>
                <a:cs typeface="+mn-cs"/>
              </a:rPr>
              <a:t>,</a:t>
            </a:r>
            <a:r>
              <a:rPr kumimoji="0" lang="pl-PL" sz="2400" b="1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+mn-ea"/>
                <a:cs typeface="+mn-cs"/>
              </a:rPr>
              <a:t>m</a:t>
            </a:r>
            <a:r>
              <a:rPr kumimoji="0" lang="pl-PL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+mn-ea"/>
                <a:cs typeface="+mn-cs"/>
              </a:rPr>
              <a:t>)</a:t>
            </a:r>
            <a:r>
              <a:rPr kumimoji="0" lang="pl-PL" sz="2400" b="0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ea typeface="+mn-ea"/>
                <a:cs typeface="+mn-cs"/>
              </a:rPr>
              <a:t> and </a:t>
            </a:r>
            <a:r>
              <a:rPr kumimoji="0" lang="pl-PL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+mn-ea"/>
                <a:cs typeface="+mn-cs"/>
              </a:rPr>
              <a:t>Dec(</a:t>
            </a:r>
            <a:r>
              <a:rPr kumimoji="0" lang="pl-PL" sz="2400" b="1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+mn-ea"/>
                <a:cs typeface="+mn-cs"/>
              </a:rPr>
              <a:t>k</a:t>
            </a:r>
            <a:r>
              <a:rPr kumimoji="0" lang="pl-PL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+mn-ea"/>
                <a:cs typeface="+mn-cs"/>
              </a:rPr>
              <a:t>,</a:t>
            </a:r>
            <a:r>
              <a:rPr kumimoji="0" lang="it-IT" sz="2400" b="1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+mn-ea"/>
                <a:cs typeface="+mn-cs"/>
              </a:rPr>
              <a:t>c</a:t>
            </a:r>
            <a:r>
              <a:rPr kumimoji="0" lang="pl-PL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+mn-ea"/>
                <a:cs typeface="+mn-cs"/>
              </a:rPr>
              <a:t>)</a:t>
            </a:r>
            <a:r>
              <a:rPr kumimoji="0" lang="pl-PL" sz="2400" b="0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ea typeface="+mn-ea"/>
                <a:cs typeface="+mn-cs"/>
              </a:rPr>
              <a:t>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500166" y="5429264"/>
            <a:ext cx="6500858" cy="1000274"/>
          </a:xfrm>
          <a:prstGeom prst="rect">
            <a:avLst/>
          </a:prstGeom>
          <a:solidFill>
            <a:schemeClr val="bg1"/>
          </a:solidFill>
          <a:effectLst>
            <a:glow rad="139700">
              <a:schemeClr val="accent3">
                <a:satMod val="175000"/>
                <a:alpha val="40000"/>
              </a:schemeClr>
            </a:glow>
            <a:outerShdw blurRad="63500" dist="25400" dir="5400000" rotWithShape="0">
              <a:srgbClr val="000000">
                <a:alpha val="43137"/>
              </a:srgb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l-PL" sz="2400" b="1" u="sng" dirty="0">
                <a:solidFill>
                  <a:srgbClr val="002060"/>
                </a:solidFill>
              </a:rPr>
              <a:t>Correctness</a:t>
            </a:r>
          </a:p>
          <a:p>
            <a:pPr algn="ctr"/>
            <a:endParaRPr lang="pl-PL" sz="1100" u="sng" dirty="0">
              <a:solidFill>
                <a:srgbClr val="002060"/>
              </a:solidFill>
            </a:endParaRPr>
          </a:p>
          <a:p>
            <a:pPr algn="ctr"/>
            <a:r>
              <a:rPr lang="pl-PL" sz="2400" dirty="0"/>
              <a:t>for every </a:t>
            </a:r>
            <a:r>
              <a:rPr lang="pl-PL" sz="2400" b="1" i="1" dirty="0">
                <a:solidFill>
                  <a:srgbClr val="FF0000"/>
                </a:solidFill>
              </a:rPr>
              <a:t>k</a:t>
            </a:r>
            <a:r>
              <a:rPr lang="pl-PL" sz="2400" dirty="0"/>
              <a:t> we should have </a:t>
            </a:r>
            <a:r>
              <a:rPr lang="pl-PL" sz="2400" b="1" dirty="0">
                <a:solidFill>
                  <a:srgbClr val="FF0000"/>
                </a:solidFill>
              </a:rPr>
              <a:t>Dec</a:t>
            </a:r>
            <a:r>
              <a:rPr lang="pl-PL" sz="2400" b="1" i="1" baseline="-25000" dirty="0">
                <a:solidFill>
                  <a:srgbClr val="FF0000"/>
                </a:solidFill>
              </a:rPr>
              <a:t>k</a:t>
            </a:r>
            <a:r>
              <a:rPr lang="pl-PL" sz="2400" b="1" dirty="0">
                <a:solidFill>
                  <a:srgbClr val="FF0000"/>
                </a:solidFill>
              </a:rPr>
              <a:t>(Enc</a:t>
            </a:r>
            <a:r>
              <a:rPr lang="pl-PL" sz="2400" b="1" i="1" baseline="-25000" dirty="0">
                <a:solidFill>
                  <a:srgbClr val="FF0000"/>
                </a:solidFill>
              </a:rPr>
              <a:t>k</a:t>
            </a:r>
            <a:r>
              <a:rPr lang="pl-PL" sz="2400" b="1" dirty="0">
                <a:solidFill>
                  <a:srgbClr val="FF0000"/>
                </a:solidFill>
              </a:rPr>
              <a:t>(</a:t>
            </a:r>
            <a:r>
              <a:rPr lang="pl-PL" sz="2400" b="1" i="1" dirty="0">
                <a:solidFill>
                  <a:srgbClr val="FF0000"/>
                </a:solidFill>
              </a:rPr>
              <a:t>m</a:t>
            </a:r>
            <a:r>
              <a:rPr lang="pl-PL" sz="2400" b="1" dirty="0">
                <a:solidFill>
                  <a:srgbClr val="FF0000"/>
                </a:solidFill>
              </a:rPr>
              <a:t>)) = </a:t>
            </a:r>
            <a:r>
              <a:rPr lang="pl-PL" sz="2400" b="1" i="1" dirty="0">
                <a:solidFill>
                  <a:srgbClr val="FF0000"/>
                </a:solidFill>
              </a:rPr>
              <a:t>m</a:t>
            </a:r>
            <a:r>
              <a:rPr lang="pl-PL" sz="2400" dirty="0">
                <a:solidFill>
                  <a:schemeClr val="tx1"/>
                </a:solidFill>
                <a:latin typeface="Gill Sans MT" pitchFamily="34" charset="0"/>
              </a:rPr>
              <a:t>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88031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Plan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57356" y="1643050"/>
            <a:ext cx="5929354" cy="4525963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Introduction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Historical ciphers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Information-theoretic security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Computational security</a:t>
            </a:r>
          </a:p>
          <a:p>
            <a:pPr marL="514350" indent="-514350">
              <a:buNone/>
            </a:pPr>
            <a:endParaRPr lang="en-US" dirty="0"/>
          </a:p>
        </p:txBody>
      </p:sp>
      <p:sp>
        <p:nvSpPr>
          <p:cNvPr id="4" name="Left Arrow 3"/>
          <p:cNvSpPr/>
          <p:nvPr/>
        </p:nvSpPr>
        <p:spPr>
          <a:xfrm flipH="1">
            <a:off x="357158" y="2143116"/>
            <a:ext cx="1214446" cy="714380"/>
          </a:xfrm>
          <a:prstGeom prst="lef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7760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637" y="124813"/>
            <a:ext cx="7886700" cy="1325563"/>
          </a:xfrm>
        </p:spPr>
        <p:txBody>
          <a:bodyPr/>
          <a:lstStyle/>
          <a:p>
            <a:r>
              <a:rPr lang="en-US"/>
              <a:t>Basic information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9637" y="1501281"/>
            <a:ext cx="7886700" cy="512609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Lecturer: </a:t>
            </a:r>
            <a:r>
              <a:rPr lang="en-US" dirty="0"/>
              <a:t>Stefan Dziembowski</a:t>
            </a:r>
          </a:p>
          <a:p>
            <a:pPr marL="0" indent="0">
              <a:buNone/>
            </a:pPr>
            <a:r>
              <a:rPr lang="en-US" b="1" dirty="0"/>
              <a:t>TA: </a:t>
            </a:r>
            <a:r>
              <a:rPr lang="en-US" dirty="0"/>
              <a:t>Marcin </a:t>
            </a:r>
            <a:r>
              <a:rPr lang="en-US" dirty="0" err="1"/>
              <a:t>Mielniczuk</a:t>
            </a:r>
            <a:endParaRPr lang="en-US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95D3DB-87FE-CAE4-1CDD-0615435C91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5301" y="2967824"/>
            <a:ext cx="1733397" cy="2193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066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0034" y="142852"/>
            <a:ext cx="8229600" cy="1143000"/>
          </a:xfrm>
        </p:spPr>
        <p:txBody>
          <a:bodyPr/>
          <a:lstStyle/>
          <a:p>
            <a:r>
              <a:rPr lang="en-US" dirty="0"/>
              <a:t>Shift cipher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28736"/>
            <a:ext cx="8229600" cy="4697427"/>
          </a:xfrm>
        </p:spPr>
        <p:txBody>
          <a:bodyPr/>
          <a:lstStyle/>
          <a:p>
            <a:pPr>
              <a:buNone/>
            </a:pPr>
            <a:r>
              <a:rPr lang="pl-PL" sz="2400" b="1" dirty="0">
                <a:solidFill>
                  <a:srgbClr val="FF0000"/>
                </a:solidFill>
                <a:latin typeface="Lucida Calligraphy"/>
              </a:rPr>
              <a:t>M</a:t>
            </a:r>
            <a:r>
              <a:rPr lang="en-US" sz="2400" b="1" dirty="0">
                <a:solidFill>
                  <a:srgbClr val="FF0000"/>
                </a:solidFill>
                <a:latin typeface="Lucida Calligraphy"/>
              </a:rPr>
              <a:t> </a:t>
            </a:r>
            <a:r>
              <a:rPr lang="en-US" sz="2400" b="1" dirty="0">
                <a:solidFill>
                  <a:srgbClr val="FF0000"/>
                </a:solidFill>
                <a:latin typeface="+mj-lt"/>
              </a:rPr>
              <a:t>= </a:t>
            </a:r>
            <a:r>
              <a:rPr lang="en-US" sz="2400" b="1" dirty="0">
                <a:solidFill>
                  <a:srgbClr val="0070C0"/>
                </a:solidFill>
                <a:latin typeface="+mj-lt"/>
              </a:rPr>
              <a:t>words over alphabet </a:t>
            </a:r>
            <a:r>
              <a:rPr lang="it-IT" sz="2400" b="1" dirty="0">
                <a:solidFill>
                  <a:srgbClr val="FF0000"/>
                </a:solidFill>
                <a:latin typeface="+mj-lt"/>
              </a:rPr>
              <a:t>{A,...,Z} </a:t>
            </a:r>
            <a:r>
              <a:rPr lang="it-IT" sz="2400" b="1" dirty="0">
                <a:solidFill>
                  <a:srgbClr val="FF0000"/>
                </a:solidFill>
                <a:latin typeface="Arial"/>
                <a:cs typeface="Arial"/>
              </a:rPr>
              <a:t>≈ </a:t>
            </a:r>
            <a:r>
              <a:rPr lang="it-IT" sz="2400" b="1" dirty="0">
                <a:solidFill>
                  <a:srgbClr val="FF0000"/>
                </a:solidFill>
              </a:rPr>
              <a:t>{0,...,25} </a:t>
            </a:r>
            <a:endParaRPr lang="en-US" sz="2400" b="1" dirty="0">
              <a:solidFill>
                <a:srgbClr val="FF0000"/>
              </a:solidFill>
              <a:latin typeface="+mj-lt"/>
            </a:endParaRPr>
          </a:p>
          <a:p>
            <a:pPr>
              <a:buNone/>
            </a:pPr>
            <a:r>
              <a:rPr lang="en-US" sz="2400" b="1" dirty="0">
                <a:solidFill>
                  <a:srgbClr val="FF0000"/>
                </a:solidFill>
                <a:latin typeface="Lucida Calligraphy"/>
              </a:rPr>
              <a:t>K </a:t>
            </a:r>
            <a:r>
              <a:rPr lang="en-US" sz="2400" b="1" dirty="0">
                <a:solidFill>
                  <a:srgbClr val="FF0000"/>
                </a:solidFill>
              </a:rPr>
              <a:t>= </a:t>
            </a:r>
            <a:r>
              <a:rPr lang="it-IT" sz="2400" b="1" dirty="0">
                <a:solidFill>
                  <a:srgbClr val="FF0000"/>
                </a:solidFill>
              </a:rPr>
              <a:t>{0,...,25} </a:t>
            </a:r>
          </a:p>
          <a:p>
            <a:pPr>
              <a:buNone/>
            </a:pPr>
            <a:endParaRPr lang="en-US" sz="2400" dirty="0"/>
          </a:p>
          <a:p>
            <a:pPr algn="ctr">
              <a:buNone/>
            </a:pPr>
            <a:r>
              <a:rPr lang="it-IT" sz="2400" b="1" dirty="0">
                <a:solidFill>
                  <a:srgbClr val="FF0000"/>
                </a:solidFill>
              </a:rPr>
              <a:t>Enc</a:t>
            </a:r>
            <a:r>
              <a:rPr lang="it-IT" sz="2400" b="1" i="1" baseline="-25000" dirty="0">
                <a:solidFill>
                  <a:srgbClr val="FF0000"/>
                </a:solidFill>
              </a:rPr>
              <a:t>k</a:t>
            </a:r>
            <a:r>
              <a:rPr lang="it-IT" sz="2400" b="1" dirty="0">
                <a:solidFill>
                  <a:srgbClr val="FF0000"/>
                </a:solidFill>
              </a:rPr>
              <a:t>(</a:t>
            </a:r>
            <a:r>
              <a:rPr lang="it-IT" sz="2400" b="1" i="1" dirty="0">
                <a:solidFill>
                  <a:srgbClr val="FF0000"/>
                </a:solidFill>
              </a:rPr>
              <a:t>m</a:t>
            </a:r>
            <a:r>
              <a:rPr lang="it-IT" sz="2400" b="1" baseline="-25000" dirty="0">
                <a:solidFill>
                  <a:srgbClr val="FF0000"/>
                </a:solidFill>
              </a:rPr>
              <a:t>0</a:t>
            </a:r>
            <a:r>
              <a:rPr lang="it-IT" sz="2400" b="1" dirty="0">
                <a:solidFill>
                  <a:srgbClr val="FF0000"/>
                </a:solidFill>
              </a:rPr>
              <a:t>,...,</a:t>
            </a:r>
            <a:r>
              <a:rPr lang="it-IT" sz="2400" b="1" i="1" dirty="0">
                <a:solidFill>
                  <a:srgbClr val="FF0000"/>
                </a:solidFill>
              </a:rPr>
              <a:t>m</a:t>
            </a:r>
            <a:r>
              <a:rPr lang="it-IT" sz="2400" b="1" i="1" baseline="-25000" dirty="0">
                <a:solidFill>
                  <a:srgbClr val="FF0000"/>
                </a:solidFill>
              </a:rPr>
              <a:t>n</a:t>
            </a:r>
            <a:r>
              <a:rPr lang="it-IT" sz="2400" b="1" dirty="0">
                <a:solidFill>
                  <a:srgbClr val="FF0000"/>
                </a:solidFill>
              </a:rPr>
              <a:t>) = (</a:t>
            </a:r>
            <a:r>
              <a:rPr lang="it-IT" sz="2400" b="1" i="1" dirty="0">
                <a:solidFill>
                  <a:srgbClr val="FF0000"/>
                </a:solidFill>
              </a:rPr>
              <a:t>m</a:t>
            </a:r>
            <a:r>
              <a:rPr lang="it-IT" sz="2400" b="1" baseline="-25000" dirty="0">
                <a:solidFill>
                  <a:srgbClr val="FF0000"/>
                </a:solidFill>
              </a:rPr>
              <a:t>0</a:t>
            </a:r>
            <a:r>
              <a:rPr lang="it-IT" sz="2400" b="1" dirty="0">
                <a:solidFill>
                  <a:srgbClr val="FF0000"/>
                </a:solidFill>
              </a:rPr>
              <a:t> + </a:t>
            </a:r>
            <a:r>
              <a:rPr lang="it-IT" sz="2400" b="1" i="1" dirty="0">
                <a:solidFill>
                  <a:srgbClr val="FF0000"/>
                </a:solidFill>
              </a:rPr>
              <a:t>k</a:t>
            </a:r>
            <a:r>
              <a:rPr lang="it-IT" sz="2400" b="1" dirty="0">
                <a:solidFill>
                  <a:srgbClr val="FF0000"/>
                </a:solidFill>
              </a:rPr>
              <a:t> mod 26,..., </a:t>
            </a:r>
            <a:r>
              <a:rPr lang="it-IT" sz="2400" b="1" i="1" dirty="0">
                <a:solidFill>
                  <a:srgbClr val="FF0000"/>
                </a:solidFill>
              </a:rPr>
              <a:t>m</a:t>
            </a:r>
            <a:r>
              <a:rPr lang="it-IT" sz="2400" b="1" i="1" baseline="-25000" dirty="0">
                <a:solidFill>
                  <a:srgbClr val="FF0000"/>
                </a:solidFill>
              </a:rPr>
              <a:t>n</a:t>
            </a:r>
            <a:r>
              <a:rPr lang="it-IT" sz="2400" b="1" dirty="0">
                <a:solidFill>
                  <a:srgbClr val="FF0000"/>
                </a:solidFill>
              </a:rPr>
              <a:t> + k mod 26)</a:t>
            </a:r>
          </a:p>
          <a:p>
            <a:pPr algn="ctr">
              <a:buNone/>
            </a:pPr>
            <a:r>
              <a:rPr lang="it-IT" sz="2400" b="1" dirty="0">
                <a:solidFill>
                  <a:srgbClr val="FF0000"/>
                </a:solidFill>
              </a:rPr>
              <a:t>Dec</a:t>
            </a:r>
            <a:r>
              <a:rPr lang="it-IT" sz="2400" b="1" i="1" baseline="-25000" dirty="0">
                <a:solidFill>
                  <a:srgbClr val="FF0000"/>
                </a:solidFill>
              </a:rPr>
              <a:t>k</a:t>
            </a:r>
            <a:r>
              <a:rPr lang="it-IT" sz="2400" b="1" dirty="0">
                <a:solidFill>
                  <a:srgbClr val="FF0000"/>
                </a:solidFill>
              </a:rPr>
              <a:t>(</a:t>
            </a:r>
            <a:r>
              <a:rPr lang="it-IT" sz="2400" b="1" i="1" dirty="0">
                <a:solidFill>
                  <a:srgbClr val="FF0000"/>
                </a:solidFill>
              </a:rPr>
              <a:t>c</a:t>
            </a:r>
            <a:r>
              <a:rPr lang="it-IT" sz="2400" b="1" baseline="-25000" dirty="0">
                <a:solidFill>
                  <a:srgbClr val="FF0000"/>
                </a:solidFill>
              </a:rPr>
              <a:t>0</a:t>
            </a:r>
            <a:r>
              <a:rPr lang="it-IT" sz="2400" b="1" dirty="0">
                <a:solidFill>
                  <a:srgbClr val="FF0000"/>
                </a:solidFill>
              </a:rPr>
              <a:t>,...,</a:t>
            </a:r>
            <a:r>
              <a:rPr lang="it-IT" sz="2400" b="1" i="1" dirty="0">
                <a:solidFill>
                  <a:srgbClr val="FF0000"/>
                </a:solidFill>
              </a:rPr>
              <a:t>c</a:t>
            </a:r>
            <a:r>
              <a:rPr lang="it-IT" sz="2400" b="1" i="1" baseline="-25000" dirty="0">
                <a:solidFill>
                  <a:srgbClr val="FF0000"/>
                </a:solidFill>
              </a:rPr>
              <a:t>n</a:t>
            </a:r>
            <a:r>
              <a:rPr lang="it-IT" sz="2400" b="1" dirty="0">
                <a:solidFill>
                  <a:srgbClr val="FF0000"/>
                </a:solidFill>
              </a:rPr>
              <a:t>) = (</a:t>
            </a:r>
            <a:r>
              <a:rPr lang="it-IT" sz="2400" b="1" i="1" dirty="0">
                <a:solidFill>
                  <a:srgbClr val="FF0000"/>
                </a:solidFill>
              </a:rPr>
              <a:t>c</a:t>
            </a:r>
            <a:r>
              <a:rPr lang="it-IT" sz="2400" b="1" baseline="-25000" dirty="0">
                <a:solidFill>
                  <a:srgbClr val="FF0000"/>
                </a:solidFill>
              </a:rPr>
              <a:t>0</a:t>
            </a:r>
            <a:r>
              <a:rPr lang="it-IT" sz="2400" b="1" dirty="0">
                <a:solidFill>
                  <a:srgbClr val="FF0000"/>
                </a:solidFill>
              </a:rPr>
              <a:t> – k mod 26,..., </a:t>
            </a:r>
            <a:r>
              <a:rPr lang="it-IT" sz="2400" b="1" i="1" dirty="0">
                <a:solidFill>
                  <a:srgbClr val="FF0000"/>
                </a:solidFill>
              </a:rPr>
              <a:t>c</a:t>
            </a:r>
            <a:r>
              <a:rPr lang="it-IT" sz="2400" b="1" i="1" baseline="-25000" dirty="0">
                <a:solidFill>
                  <a:srgbClr val="FF0000"/>
                </a:solidFill>
              </a:rPr>
              <a:t>n</a:t>
            </a:r>
            <a:r>
              <a:rPr lang="it-IT" sz="2400" b="1" dirty="0">
                <a:solidFill>
                  <a:srgbClr val="FF0000"/>
                </a:solidFill>
              </a:rPr>
              <a:t> – k mod 26)</a:t>
            </a:r>
          </a:p>
          <a:p>
            <a:pPr algn="ctr">
              <a:buNone/>
            </a:pPr>
            <a:endParaRPr lang="it-IT" b="1" dirty="0">
              <a:solidFill>
                <a:srgbClr val="C00000"/>
              </a:solidFill>
            </a:endParaRPr>
          </a:p>
          <a:p>
            <a:pPr algn="ctr">
              <a:buNone/>
            </a:pPr>
            <a:endParaRPr lang="pl-PL" b="1" dirty="0">
              <a:solidFill>
                <a:srgbClr val="C00000"/>
              </a:solidFill>
            </a:endParaRPr>
          </a:p>
        </p:txBody>
      </p:sp>
      <p:pic>
        <p:nvPicPr>
          <p:cNvPr id="4" name="Picture 1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14942" y="4786322"/>
            <a:ext cx="3048000" cy="1285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1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0034" y="4214818"/>
            <a:ext cx="1366838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2357422" y="4929198"/>
            <a:ext cx="18573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/>
              <a:t>Caesar: </a:t>
            </a:r>
            <a:r>
              <a:rPr lang="it-IT" sz="2400" b="1" i="1" dirty="0">
                <a:solidFill>
                  <a:srgbClr val="FF0000"/>
                </a:solidFill>
              </a:rPr>
              <a:t>k = 3</a:t>
            </a:r>
            <a:endParaRPr lang="en-US" sz="2400" b="1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4038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8596" y="0"/>
            <a:ext cx="8229600" cy="1143000"/>
          </a:xfrm>
        </p:spPr>
        <p:txBody>
          <a:bodyPr/>
          <a:lstStyle/>
          <a:p>
            <a:r>
              <a:rPr lang="en-GB" dirty="0"/>
              <a:t>Security of the shift cipher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158" y="1428736"/>
            <a:ext cx="8286808" cy="971543"/>
          </a:xfrm>
        </p:spPr>
        <p:txBody>
          <a:bodyPr>
            <a:normAutofit lnSpcReduction="10000"/>
          </a:bodyPr>
          <a:lstStyle/>
          <a:p>
            <a:pPr>
              <a:buNone/>
            </a:pPr>
            <a:r>
              <a:rPr lang="en-US" dirty="0"/>
              <a:t>How to break the shift cipher?</a:t>
            </a:r>
          </a:p>
          <a:p>
            <a:pPr algn="r">
              <a:buNone/>
            </a:pPr>
            <a:r>
              <a:rPr lang="en-US" dirty="0"/>
              <a:t>Check all possible keys!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919779" y="2490395"/>
                <a:ext cx="7690933" cy="2677656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Let </a:t>
                </a:r>
                <a:r>
                  <a:rPr lang="en-US" sz="2400" b="1" i="1" dirty="0">
                    <a:solidFill>
                      <a:srgbClr val="FF0000"/>
                    </a:solidFill>
                  </a:rPr>
                  <a:t>c</a:t>
                </a:r>
                <a:r>
                  <a:rPr lang="en-US" sz="2400" b="1" dirty="0"/>
                  <a:t> </a:t>
                </a:r>
                <a:r>
                  <a:rPr lang="en-US" sz="2400" dirty="0"/>
                  <a:t>be a </a:t>
                </a:r>
                <a:r>
                  <a:rPr lang="en-US" sz="2400" dirty="0" err="1"/>
                  <a:t>ciphertext</a:t>
                </a:r>
                <a:r>
                  <a:rPr lang="en-US" sz="2400" dirty="0"/>
                  <a:t>.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For every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∈{</m:t>
                    </m:r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𝟐𝟓</m:t>
                    </m:r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it-IT" sz="2000" b="1" dirty="0">
                    <a:solidFill>
                      <a:srgbClr val="C00000"/>
                    </a:solidFill>
                    <a:latin typeface="Arial"/>
                    <a:cs typeface="Arial"/>
                  </a:rPr>
                  <a:t> </a:t>
                </a:r>
                <a:r>
                  <a:rPr lang="it-IT" sz="2400" dirty="0" err="1">
                    <a:cs typeface="Arial"/>
                  </a:rPr>
                  <a:t>check</a:t>
                </a:r>
                <a:r>
                  <a:rPr lang="it-IT" sz="2400" dirty="0">
                    <a:cs typeface="Arial"/>
                  </a:rPr>
                  <a:t> </a:t>
                </a:r>
                <a:r>
                  <a:rPr lang="it-IT" sz="2400" dirty="0" err="1">
                    <a:cs typeface="Arial"/>
                  </a:rPr>
                  <a:t>if</a:t>
                </a:r>
                <a:r>
                  <a:rPr lang="it-IT" sz="2400" dirty="0">
                    <a:cs typeface="Arial"/>
                  </a:rPr>
                  <a:t> </a:t>
                </a:r>
                <a:r>
                  <a:rPr lang="it-IT" sz="2400" b="1" dirty="0">
                    <a:solidFill>
                      <a:srgbClr val="FF0000"/>
                    </a:solidFill>
                    <a:cs typeface="Arial"/>
                  </a:rPr>
                  <a:t>Dec</a:t>
                </a:r>
                <a:r>
                  <a:rPr lang="it-IT" sz="2400" b="1" i="1" baseline="-25000" dirty="0">
                    <a:solidFill>
                      <a:srgbClr val="FF0000"/>
                    </a:solidFill>
                    <a:cs typeface="Arial"/>
                  </a:rPr>
                  <a:t>k</a:t>
                </a:r>
                <a:r>
                  <a:rPr lang="it-IT" sz="2400" b="1" dirty="0">
                    <a:solidFill>
                      <a:srgbClr val="FF0000"/>
                    </a:solidFill>
                    <a:cs typeface="Arial"/>
                  </a:rPr>
                  <a:t>(</a:t>
                </a:r>
                <a:r>
                  <a:rPr lang="it-IT" sz="2400" b="1" i="1" dirty="0">
                    <a:solidFill>
                      <a:srgbClr val="FF0000"/>
                    </a:solidFill>
                    <a:cs typeface="Arial"/>
                  </a:rPr>
                  <a:t>c</a:t>
                </a:r>
                <a:r>
                  <a:rPr lang="it-IT" sz="2400" b="1" dirty="0">
                    <a:solidFill>
                      <a:srgbClr val="FF0000"/>
                    </a:solidFill>
                    <a:cs typeface="Arial"/>
                  </a:rPr>
                  <a:t>)</a:t>
                </a:r>
                <a:r>
                  <a:rPr lang="it-IT" sz="2400" b="1" dirty="0">
                    <a:solidFill>
                      <a:srgbClr val="C00000"/>
                    </a:solidFill>
                    <a:cs typeface="Arial"/>
                  </a:rPr>
                  <a:t> </a:t>
                </a:r>
                <a:r>
                  <a:rPr lang="it-IT" sz="2400" dirty="0">
                    <a:cs typeface="Arial"/>
                  </a:rPr>
                  <a:t>“</a:t>
                </a:r>
                <a:r>
                  <a:rPr lang="it-IT" sz="2400" dirty="0" err="1">
                    <a:cs typeface="Arial"/>
                  </a:rPr>
                  <a:t>makes</a:t>
                </a:r>
                <a:r>
                  <a:rPr lang="it-IT" sz="2400" dirty="0">
                    <a:cs typeface="Arial"/>
                  </a:rPr>
                  <a:t> </a:t>
                </a:r>
                <a:r>
                  <a:rPr lang="it-IT" sz="2400" dirty="0" err="1">
                    <a:cs typeface="Arial"/>
                  </a:rPr>
                  <a:t>sense</a:t>
                </a:r>
                <a:r>
                  <a:rPr lang="it-IT" sz="2400" dirty="0">
                    <a:cs typeface="Arial"/>
                  </a:rPr>
                  <a:t>”.</a:t>
                </a:r>
              </a:p>
              <a:p>
                <a:endParaRPr lang="it-IT" sz="2400" dirty="0">
                  <a:cs typeface="Arial"/>
                </a:endParaRPr>
              </a:p>
              <a:p>
                <a:r>
                  <a:rPr lang="en-US" sz="2400" dirty="0">
                    <a:cs typeface="Arial"/>
                  </a:rPr>
                  <a:t>Most probably only one such </a:t>
                </a:r>
                <a:r>
                  <a:rPr lang="en-US" sz="2400" b="1" i="1" dirty="0">
                    <a:solidFill>
                      <a:srgbClr val="FF0000"/>
                    </a:solidFill>
                    <a:cs typeface="Arial"/>
                  </a:rPr>
                  <a:t>k</a:t>
                </a:r>
                <a:r>
                  <a:rPr lang="en-US" sz="2400" dirty="0">
                    <a:cs typeface="Arial"/>
                  </a:rPr>
                  <a:t> exists.</a:t>
                </a:r>
              </a:p>
              <a:p>
                <a:endParaRPr lang="en-US" sz="2400" dirty="0">
                  <a:cs typeface="Arial"/>
                </a:endParaRPr>
              </a:p>
              <a:p>
                <a:r>
                  <a:rPr lang="en-US" sz="2400" dirty="0">
                    <a:cs typeface="Arial"/>
                  </a:rPr>
                  <a:t>Thus </a:t>
                </a:r>
                <a:r>
                  <a:rPr lang="en-US" sz="2400" b="1" dirty="0">
                    <a:solidFill>
                      <a:srgbClr val="FF0000"/>
                    </a:solidFill>
                    <a:cs typeface="Arial"/>
                  </a:rPr>
                  <a:t>Dec</a:t>
                </a:r>
                <a:r>
                  <a:rPr lang="en-US" sz="2400" b="1" i="1" baseline="-25000" dirty="0">
                    <a:solidFill>
                      <a:srgbClr val="FF0000"/>
                    </a:solidFill>
                    <a:cs typeface="Arial"/>
                  </a:rPr>
                  <a:t>k</a:t>
                </a:r>
                <a:r>
                  <a:rPr lang="en-US" sz="2400" b="1" dirty="0">
                    <a:solidFill>
                      <a:srgbClr val="FF0000"/>
                    </a:solidFill>
                    <a:cs typeface="Arial"/>
                  </a:rPr>
                  <a:t>(</a:t>
                </a:r>
                <a:r>
                  <a:rPr lang="en-US" sz="2400" b="1" i="1" dirty="0">
                    <a:solidFill>
                      <a:srgbClr val="FF0000"/>
                    </a:solidFill>
                    <a:cs typeface="Arial"/>
                  </a:rPr>
                  <a:t>c</a:t>
                </a:r>
                <a:r>
                  <a:rPr lang="en-US" sz="2400" b="1" dirty="0">
                    <a:solidFill>
                      <a:srgbClr val="FF0000"/>
                    </a:solidFill>
                    <a:cs typeface="Arial"/>
                  </a:rPr>
                  <a:t>)</a:t>
                </a:r>
                <a:r>
                  <a:rPr lang="en-US" sz="2400" b="1" dirty="0">
                    <a:cs typeface="Arial"/>
                  </a:rPr>
                  <a:t> </a:t>
                </a:r>
                <a:r>
                  <a:rPr lang="en-US" sz="2400" dirty="0">
                    <a:cs typeface="Arial"/>
                  </a:rPr>
                  <a:t>is the message</a:t>
                </a:r>
                <a:r>
                  <a:rPr lang="en-US" sz="2400" b="1" dirty="0">
                    <a:cs typeface="Arial"/>
                  </a:rPr>
                  <a:t>.</a:t>
                </a:r>
                <a:endParaRPr lang="en-US" sz="20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779" y="2490395"/>
                <a:ext cx="7690933" cy="2677656"/>
              </a:xfrm>
              <a:prstGeom prst="rect">
                <a:avLst/>
              </a:prstGeom>
              <a:blipFill rotWithShape="0">
                <a:blip r:embed="rId3"/>
                <a:stretch>
                  <a:fillRect l="-1187" t="-1587" b="-4082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214282" y="5643578"/>
            <a:ext cx="8429684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1" hangingPunct="1">
              <a:lnSpc>
                <a:spcPct val="80000"/>
              </a:lnSpc>
              <a:spcBef>
                <a:spcPct val="20000"/>
              </a:spcBef>
            </a:pPr>
            <a:r>
              <a:rPr lang="en-GB" sz="2800" dirty="0"/>
              <a:t>This is called</a:t>
            </a:r>
            <a:r>
              <a:rPr lang="pl-PL" sz="2800" dirty="0"/>
              <a:t> a </a:t>
            </a:r>
            <a:r>
              <a:rPr lang="en-GB" sz="2800" b="1" dirty="0">
                <a:solidFill>
                  <a:srgbClr val="FF0000"/>
                </a:solidFill>
              </a:rPr>
              <a:t>brute force attack</a:t>
            </a:r>
            <a:r>
              <a:rPr lang="en-GB" sz="2800" dirty="0"/>
              <a:t>.</a:t>
            </a:r>
          </a:p>
          <a:p>
            <a:pPr marL="342900" indent="-342900" algn="r" eaLnBrk="1" hangingPunct="1">
              <a:lnSpc>
                <a:spcPct val="80000"/>
              </a:lnSpc>
              <a:spcBef>
                <a:spcPct val="20000"/>
              </a:spcBef>
            </a:pPr>
            <a:r>
              <a:rPr lang="en-GB" sz="2400" b="1" u="sng" dirty="0">
                <a:solidFill>
                  <a:srgbClr val="003366"/>
                </a:solidFill>
              </a:rPr>
              <a:t>Moral:</a:t>
            </a:r>
            <a:r>
              <a:rPr lang="en-GB" sz="2800" u="sng" dirty="0"/>
              <a:t> </a:t>
            </a:r>
            <a:r>
              <a:rPr lang="en-GB" sz="2400" u="sng" dirty="0"/>
              <a:t>the key space needs to be large!</a:t>
            </a:r>
          </a:p>
          <a:p>
            <a:pPr marL="342900" indent="-342900" eaLnBrk="1" hangingPunct="1">
              <a:lnSpc>
                <a:spcPct val="80000"/>
              </a:lnSpc>
              <a:spcBef>
                <a:spcPct val="20000"/>
              </a:spcBef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5293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6A4A2-F92E-46D0-BEB0-7CDCD2E3FC41}" type="slidenum">
              <a:rPr lang="it-IT"/>
              <a:pPr/>
              <a:t>32</a:t>
            </a:fld>
            <a:endParaRPr lang="it-IT"/>
          </a:p>
        </p:txBody>
      </p:sp>
      <p:sp>
        <p:nvSpPr>
          <p:cNvPr id="20781" name="Rectangle 301"/>
          <p:cNvSpPr>
            <a:spLocks noChangeArrowheads="1"/>
          </p:cNvSpPr>
          <p:nvPr/>
        </p:nvSpPr>
        <p:spPr bwMode="auto">
          <a:xfrm>
            <a:off x="0" y="2819400"/>
            <a:ext cx="9144000" cy="19812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>
              <a:solidFill>
                <a:srgbClr val="FF0000"/>
              </a:solidFill>
            </a:endParaRPr>
          </a:p>
        </p:txBody>
      </p:sp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457200"/>
            <a:ext cx="7772400" cy="1143000"/>
          </a:xfrm>
        </p:spPr>
        <p:txBody>
          <a:bodyPr/>
          <a:lstStyle/>
          <a:p>
            <a:r>
              <a:rPr lang="en-GB"/>
              <a:t>Substitution cipher</a:t>
            </a:r>
            <a:endParaRPr lang="en-US"/>
          </a:p>
        </p:txBody>
      </p:sp>
      <p:graphicFrame>
        <p:nvGraphicFramePr>
          <p:cNvPr id="20748" name="Group 268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754737487"/>
              </p:ext>
            </p:extLst>
          </p:nvPr>
        </p:nvGraphicFramePr>
        <p:xfrm>
          <a:off x="457200" y="3048000"/>
          <a:ext cx="8458200" cy="457200"/>
        </p:xfrm>
        <a:graphic>
          <a:graphicData uri="http://schemas.openxmlformats.org/drawingml/2006/table">
            <a:tbl>
              <a:tblPr/>
              <a:tblGrid>
                <a:gridCol w="3381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81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813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81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397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3813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813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3813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8137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813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38137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38138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3972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38137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38138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38137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38138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38137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38138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38137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3972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38138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38137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38138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38137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ea typeface="ＭＳ Ｐゴシック" pitchFamily="34" charset="-128"/>
                        </a:rPr>
                        <a:t>A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itchFamily="34" charset="0"/>
                        <a:ea typeface="ＭＳ Ｐゴシック" pitchFamily="34" charset="-128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ea typeface="ＭＳ Ｐゴシック" pitchFamily="34" charset="-128"/>
                        </a:rPr>
                        <a:t>B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itchFamily="34" charset="0"/>
                        <a:ea typeface="ＭＳ Ｐゴシック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ea typeface="ＭＳ Ｐゴシック" pitchFamily="34" charset="-128"/>
                        </a:rPr>
                        <a:t>C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itchFamily="34" charset="0"/>
                        <a:ea typeface="ＭＳ Ｐゴシック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ea typeface="ＭＳ Ｐゴシック" pitchFamily="34" charset="-128"/>
                        </a:rPr>
                        <a:t>D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itchFamily="34" charset="0"/>
                        <a:ea typeface="ＭＳ Ｐゴシック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ea typeface="ＭＳ Ｐゴシック" pitchFamily="34" charset="-128"/>
                        </a:rPr>
                        <a:t>E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itchFamily="34" charset="0"/>
                        <a:ea typeface="ＭＳ Ｐゴシック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ea typeface="ＭＳ Ｐゴシック" pitchFamily="34" charset="-128"/>
                        </a:rPr>
                        <a:t>F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itchFamily="34" charset="0"/>
                        <a:ea typeface="ＭＳ Ｐゴシック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ea typeface="ＭＳ Ｐゴシック" pitchFamily="34" charset="-128"/>
                        </a:rPr>
                        <a:t>G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itchFamily="34" charset="0"/>
                        <a:ea typeface="ＭＳ Ｐゴシック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ea typeface="ＭＳ Ｐゴシック" pitchFamily="34" charset="-128"/>
                        </a:rPr>
                        <a:t>H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itchFamily="34" charset="0"/>
                        <a:ea typeface="ＭＳ Ｐゴシック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ea typeface="ＭＳ Ｐゴシック" pitchFamily="34" charset="-128"/>
                        </a:rPr>
                        <a:t>I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itchFamily="34" charset="0"/>
                        <a:ea typeface="ＭＳ Ｐゴシック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ea typeface="ＭＳ Ｐゴシック" pitchFamily="34" charset="-128"/>
                        </a:rPr>
                        <a:t>J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itchFamily="34" charset="0"/>
                        <a:ea typeface="ＭＳ Ｐゴシック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ea typeface="ＭＳ Ｐゴシック" pitchFamily="34" charset="-128"/>
                        </a:rPr>
                        <a:t>K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itchFamily="34" charset="0"/>
                        <a:ea typeface="ＭＳ Ｐゴシック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ea typeface="ＭＳ Ｐゴシック" pitchFamily="34" charset="-128"/>
                        </a:rPr>
                        <a:t>L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itchFamily="34" charset="0"/>
                        <a:ea typeface="ＭＳ Ｐゴシック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ea typeface="ＭＳ Ｐゴシック" pitchFamily="34" charset="-128"/>
                        </a:rPr>
                        <a:t>M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itchFamily="34" charset="0"/>
                        <a:ea typeface="ＭＳ Ｐゴシック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ea typeface="ＭＳ Ｐゴシック" pitchFamily="34" charset="-128"/>
                        </a:rPr>
                        <a:t>N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itchFamily="34" charset="0"/>
                        <a:ea typeface="ＭＳ Ｐゴシック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ea typeface="ＭＳ Ｐゴシック" pitchFamily="34" charset="-128"/>
                        </a:rPr>
                        <a:t>O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itchFamily="34" charset="0"/>
                        <a:ea typeface="ＭＳ Ｐゴシック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ea typeface="ＭＳ Ｐゴシック" pitchFamily="34" charset="-128"/>
                        </a:rPr>
                        <a:t>P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itchFamily="34" charset="0"/>
                        <a:ea typeface="ＭＳ Ｐゴシック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ea typeface="ＭＳ Ｐゴシック" pitchFamily="34" charset="-128"/>
                        </a:rPr>
                        <a:t>R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itchFamily="34" charset="0"/>
                        <a:ea typeface="ＭＳ Ｐゴシック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ea typeface="ＭＳ Ｐゴシック" pitchFamily="34" charset="-128"/>
                        </a:rPr>
                        <a:t>S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itchFamily="34" charset="0"/>
                        <a:ea typeface="ＭＳ Ｐゴシック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ea typeface="ＭＳ Ｐゴシック" pitchFamily="34" charset="-128"/>
                        </a:rPr>
                        <a:t>T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itchFamily="34" charset="0"/>
                        <a:ea typeface="ＭＳ Ｐゴシック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ea typeface="ＭＳ Ｐゴシック" pitchFamily="34" charset="-128"/>
                        </a:rPr>
                        <a:t>U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itchFamily="34" charset="0"/>
                        <a:ea typeface="ＭＳ Ｐゴシック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ea typeface="ＭＳ Ｐゴシック" pitchFamily="34" charset="-128"/>
                        </a:rPr>
                        <a:t>W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itchFamily="34" charset="0"/>
                        <a:ea typeface="ＭＳ Ｐゴシック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ea typeface="ＭＳ Ｐゴシック" pitchFamily="34" charset="-128"/>
                        </a:rPr>
                        <a:t>V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itchFamily="34" charset="0"/>
                        <a:ea typeface="ＭＳ Ｐゴシック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ea typeface="ＭＳ Ｐゴシック" pitchFamily="34" charset="-128"/>
                        </a:rPr>
                        <a:t>X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itchFamily="34" charset="0"/>
                        <a:ea typeface="ＭＳ Ｐゴシック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ea typeface="ＭＳ Ｐゴシック" pitchFamily="34" charset="-128"/>
                        </a:rPr>
                        <a:t>Y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itchFamily="34" charset="0"/>
                        <a:ea typeface="ＭＳ Ｐゴシック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ea typeface="ＭＳ Ｐゴシック" pitchFamily="34" charset="-128"/>
                        </a:rPr>
                        <a:t>Z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itchFamily="34" charset="0"/>
                        <a:ea typeface="ＭＳ Ｐゴシック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0751" name="Group 271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927716026"/>
              </p:ext>
            </p:extLst>
          </p:nvPr>
        </p:nvGraphicFramePr>
        <p:xfrm>
          <a:off x="457200" y="4114800"/>
          <a:ext cx="8458200" cy="396240"/>
        </p:xfrm>
        <a:graphic>
          <a:graphicData uri="http://schemas.openxmlformats.org/drawingml/2006/table">
            <a:tbl>
              <a:tblPr/>
              <a:tblGrid>
                <a:gridCol w="3381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81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813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97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3813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3813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813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3813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8137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97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38138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38137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3655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38138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38137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3972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38138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38137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38138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38137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38138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3972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38137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38138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38137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ea typeface="ＭＳ Ｐゴシック" pitchFamily="34" charset="-128"/>
                        </a:rPr>
                        <a:t>A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itchFamily="34" charset="0"/>
                        <a:ea typeface="ＭＳ Ｐゴシック" pitchFamily="34" charset="-128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ea typeface="ＭＳ Ｐゴシック" pitchFamily="34" charset="-128"/>
                        </a:rPr>
                        <a:t>B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itchFamily="34" charset="0"/>
                        <a:ea typeface="ＭＳ Ｐゴシック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ea typeface="ＭＳ Ｐゴシック" pitchFamily="34" charset="-128"/>
                        </a:rPr>
                        <a:t>C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itchFamily="34" charset="0"/>
                        <a:ea typeface="ＭＳ Ｐゴシック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ea typeface="ＭＳ Ｐゴシック" pitchFamily="34" charset="-128"/>
                        </a:rPr>
                        <a:t>D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itchFamily="34" charset="0"/>
                        <a:ea typeface="ＭＳ Ｐゴシック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ea typeface="ＭＳ Ｐゴシック" pitchFamily="34" charset="-128"/>
                        </a:rPr>
                        <a:t>E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itchFamily="34" charset="0"/>
                        <a:ea typeface="ＭＳ Ｐゴシック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ea typeface="ＭＳ Ｐゴシック" pitchFamily="34" charset="-128"/>
                        </a:rPr>
                        <a:t>F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itchFamily="34" charset="0"/>
                        <a:ea typeface="ＭＳ Ｐゴシック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ea typeface="ＭＳ Ｐゴシック" pitchFamily="34" charset="-128"/>
                        </a:rPr>
                        <a:t>G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itchFamily="34" charset="0"/>
                        <a:ea typeface="ＭＳ Ｐゴシック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ea typeface="ＭＳ Ｐゴシック" pitchFamily="34" charset="-128"/>
                        </a:rPr>
                        <a:t>H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itchFamily="34" charset="0"/>
                        <a:ea typeface="ＭＳ Ｐゴシック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ea typeface="ＭＳ Ｐゴシック" pitchFamily="34" charset="-128"/>
                        </a:rPr>
                        <a:t>I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itchFamily="34" charset="0"/>
                        <a:ea typeface="ＭＳ Ｐゴシック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ea typeface="ＭＳ Ｐゴシック" pitchFamily="34" charset="-128"/>
                        </a:rPr>
                        <a:t>J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itchFamily="34" charset="0"/>
                        <a:ea typeface="ＭＳ Ｐゴシック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ea typeface="ＭＳ Ｐゴシック" pitchFamily="34" charset="-128"/>
                        </a:rPr>
                        <a:t>K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itchFamily="34" charset="0"/>
                        <a:ea typeface="ＭＳ Ｐゴシック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ea typeface="ＭＳ Ｐゴシック" pitchFamily="34" charset="-128"/>
                        </a:rPr>
                        <a:t>L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itchFamily="34" charset="0"/>
                        <a:ea typeface="ＭＳ Ｐゴシック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ea typeface="ＭＳ Ｐゴシック" pitchFamily="34" charset="-128"/>
                        </a:rPr>
                        <a:t>M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itchFamily="34" charset="0"/>
                        <a:ea typeface="ＭＳ Ｐゴシック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ea typeface="ＭＳ Ｐゴシック" pitchFamily="34" charset="-128"/>
                        </a:rPr>
                        <a:t>N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itchFamily="34" charset="0"/>
                        <a:ea typeface="ＭＳ Ｐゴシック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ea typeface="ＭＳ Ｐゴシック" pitchFamily="34" charset="-128"/>
                        </a:rPr>
                        <a:t>O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itchFamily="34" charset="0"/>
                        <a:ea typeface="ＭＳ Ｐゴシック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ea typeface="ＭＳ Ｐゴシック" pitchFamily="34" charset="-128"/>
                        </a:rPr>
                        <a:t>P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itchFamily="34" charset="0"/>
                        <a:ea typeface="ＭＳ Ｐゴシック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ea typeface="ＭＳ Ｐゴシック" pitchFamily="34" charset="-128"/>
                        </a:rPr>
                        <a:t>R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itchFamily="34" charset="0"/>
                        <a:ea typeface="ＭＳ Ｐゴシック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ea typeface="ＭＳ Ｐゴシック" pitchFamily="34" charset="-128"/>
                        </a:rPr>
                        <a:t>S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itchFamily="34" charset="0"/>
                        <a:ea typeface="ＭＳ Ｐゴシック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ea typeface="ＭＳ Ｐゴシック" pitchFamily="34" charset="-128"/>
                        </a:rPr>
                        <a:t>T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itchFamily="34" charset="0"/>
                        <a:ea typeface="ＭＳ Ｐゴシック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ea typeface="ＭＳ Ｐゴシック" pitchFamily="34" charset="-128"/>
                        </a:rPr>
                        <a:t>U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itchFamily="34" charset="0"/>
                        <a:ea typeface="ＭＳ Ｐゴシック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ea typeface="ＭＳ Ｐゴシック" pitchFamily="34" charset="-128"/>
                        </a:rPr>
                        <a:t>W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itchFamily="34" charset="0"/>
                        <a:ea typeface="ＭＳ Ｐゴシック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ea typeface="ＭＳ Ｐゴシック" pitchFamily="34" charset="-128"/>
                        </a:rPr>
                        <a:t>V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itchFamily="34" charset="0"/>
                        <a:ea typeface="ＭＳ Ｐゴシック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ea typeface="ＭＳ Ｐゴシック" pitchFamily="34" charset="-128"/>
                        </a:rPr>
                        <a:t>X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itchFamily="34" charset="0"/>
                        <a:ea typeface="ＭＳ Ｐゴシック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ea typeface="ＭＳ Ｐゴシック" pitchFamily="34" charset="-128"/>
                        </a:rPr>
                        <a:t>Y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itchFamily="34" charset="0"/>
                        <a:ea typeface="ＭＳ Ｐゴシック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ea typeface="ＭＳ Ｐゴシック" pitchFamily="34" charset="-128"/>
                        </a:rPr>
                        <a:t>Z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itchFamily="34" charset="0"/>
                        <a:ea typeface="ＭＳ Ｐゴシック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20753" name="AutoShape 273"/>
          <p:cNvCxnSpPr>
            <a:cxnSpLocks noChangeShapeType="1"/>
          </p:cNvCxnSpPr>
          <p:nvPr/>
        </p:nvCxnSpPr>
        <p:spPr bwMode="auto">
          <a:xfrm>
            <a:off x="627063" y="3505200"/>
            <a:ext cx="0" cy="6096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20754" name="AutoShape 274"/>
          <p:cNvCxnSpPr>
            <a:cxnSpLocks noChangeShapeType="1"/>
          </p:cNvCxnSpPr>
          <p:nvPr/>
        </p:nvCxnSpPr>
        <p:spPr bwMode="auto">
          <a:xfrm flipH="1">
            <a:off x="2319338" y="3505200"/>
            <a:ext cx="676275" cy="6096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20755" name="AutoShape 275"/>
          <p:cNvCxnSpPr>
            <a:cxnSpLocks noChangeShapeType="1"/>
          </p:cNvCxnSpPr>
          <p:nvPr/>
        </p:nvCxnSpPr>
        <p:spPr bwMode="auto">
          <a:xfrm>
            <a:off x="965200" y="3505200"/>
            <a:ext cx="4059238" cy="6096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20756" name="AutoShape 276"/>
          <p:cNvCxnSpPr>
            <a:cxnSpLocks noChangeShapeType="1"/>
          </p:cNvCxnSpPr>
          <p:nvPr/>
        </p:nvCxnSpPr>
        <p:spPr bwMode="auto">
          <a:xfrm flipH="1">
            <a:off x="965200" y="3505200"/>
            <a:ext cx="711200" cy="6096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20757" name="AutoShape 277"/>
          <p:cNvCxnSpPr>
            <a:cxnSpLocks noChangeShapeType="1"/>
          </p:cNvCxnSpPr>
          <p:nvPr/>
        </p:nvCxnSpPr>
        <p:spPr bwMode="auto">
          <a:xfrm>
            <a:off x="1303338" y="3505200"/>
            <a:ext cx="677862" cy="6096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20758" name="AutoShape 278"/>
          <p:cNvCxnSpPr>
            <a:cxnSpLocks noChangeShapeType="1"/>
          </p:cNvCxnSpPr>
          <p:nvPr/>
        </p:nvCxnSpPr>
        <p:spPr bwMode="auto">
          <a:xfrm flipH="1">
            <a:off x="1303338" y="3505200"/>
            <a:ext cx="677862" cy="6096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20759" name="AutoShape 279"/>
          <p:cNvCxnSpPr>
            <a:cxnSpLocks noChangeShapeType="1"/>
          </p:cNvCxnSpPr>
          <p:nvPr/>
        </p:nvCxnSpPr>
        <p:spPr bwMode="auto">
          <a:xfrm>
            <a:off x="2286000" y="3505200"/>
            <a:ext cx="1047750" cy="6096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20760" name="AutoShape 280"/>
          <p:cNvCxnSpPr>
            <a:cxnSpLocks noChangeShapeType="1"/>
          </p:cNvCxnSpPr>
          <p:nvPr/>
        </p:nvCxnSpPr>
        <p:spPr bwMode="auto">
          <a:xfrm flipH="1">
            <a:off x="1641475" y="3505200"/>
            <a:ext cx="2092325" cy="6096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20761" name="AutoShape 281"/>
          <p:cNvCxnSpPr>
            <a:cxnSpLocks noChangeShapeType="1"/>
          </p:cNvCxnSpPr>
          <p:nvPr/>
        </p:nvCxnSpPr>
        <p:spPr bwMode="auto">
          <a:xfrm flipH="1">
            <a:off x="2657475" y="3505200"/>
            <a:ext cx="9525" cy="6096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20762" name="AutoShape 282"/>
          <p:cNvCxnSpPr>
            <a:cxnSpLocks noChangeShapeType="1"/>
          </p:cNvCxnSpPr>
          <p:nvPr/>
        </p:nvCxnSpPr>
        <p:spPr bwMode="auto">
          <a:xfrm>
            <a:off x="3352800" y="3505200"/>
            <a:ext cx="2009775" cy="6096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20763" name="AutoShape 283"/>
          <p:cNvCxnSpPr>
            <a:cxnSpLocks noChangeShapeType="1"/>
          </p:cNvCxnSpPr>
          <p:nvPr/>
        </p:nvCxnSpPr>
        <p:spPr bwMode="auto">
          <a:xfrm flipH="1">
            <a:off x="3671888" y="3505200"/>
            <a:ext cx="747712" cy="6096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20764" name="AutoShape 284"/>
          <p:cNvCxnSpPr>
            <a:cxnSpLocks noChangeShapeType="1"/>
          </p:cNvCxnSpPr>
          <p:nvPr/>
        </p:nvCxnSpPr>
        <p:spPr bwMode="auto">
          <a:xfrm>
            <a:off x="4724400" y="3505200"/>
            <a:ext cx="976313" cy="6096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20765" name="AutoShape 285"/>
          <p:cNvCxnSpPr>
            <a:cxnSpLocks noChangeShapeType="1"/>
          </p:cNvCxnSpPr>
          <p:nvPr/>
        </p:nvCxnSpPr>
        <p:spPr bwMode="auto">
          <a:xfrm>
            <a:off x="4038600" y="3505200"/>
            <a:ext cx="3016250" cy="6096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20766" name="AutoShape 286"/>
          <p:cNvCxnSpPr>
            <a:cxnSpLocks noChangeShapeType="1"/>
          </p:cNvCxnSpPr>
          <p:nvPr/>
        </p:nvCxnSpPr>
        <p:spPr bwMode="auto">
          <a:xfrm flipH="1">
            <a:off x="4349750" y="3505200"/>
            <a:ext cx="679450" cy="6096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20767" name="AutoShape 287"/>
          <p:cNvCxnSpPr>
            <a:cxnSpLocks noChangeShapeType="1"/>
          </p:cNvCxnSpPr>
          <p:nvPr/>
        </p:nvCxnSpPr>
        <p:spPr bwMode="auto">
          <a:xfrm flipH="1">
            <a:off x="4011613" y="3505200"/>
            <a:ext cx="1322387" cy="6096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20768" name="AutoShape 288"/>
          <p:cNvCxnSpPr>
            <a:cxnSpLocks noChangeShapeType="1"/>
          </p:cNvCxnSpPr>
          <p:nvPr/>
        </p:nvCxnSpPr>
        <p:spPr bwMode="auto">
          <a:xfrm flipH="1">
            <a:off x="2995613" y="3505200"/>
            <a:ext cx="2719387" cy="6096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20769" name="AutoShape 289"/>
          <p:cNvCxnSpPr>
            <a:cxnSpLocks noChangeShapeType="1"/>
          </p:cNvCxnSpPr>
          <p:nvPr/>
        </p:nvCxnSpPr>
        <p:spPr bwMode="auto">
          <a:xfrm>
            <a:off x="5995988" y="3505200"/>
            <a:ext cx="382587" cy="6096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20770" name="AutoShape 290"/>
          <p:cNvCxnSpPr>
            <a:cxnSpLocks noChangeShapeType="1"/>
          </p:cNvCxnSpPr>
          <p:nvPr/>
        </p:nvCxnSpPr>
        <p:spPr bwMode="auto">
          <a:xfrm>
            <a:off x="6453188" y="3505200"/>
            <a:ext cx="263525" cy="6096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20771" name="AutoShape 291"/>
          <p:cNvCxnSpPr>
            <a:cxnSpLocks noChangeShapeType="1"/>
          </p:cNvCxnSpPr>
          <p:nvPr/>
        </p:nvCxnSpPr>
        <p:spPr bwMode="auto">
          <a:xfrm>
            <a:off x="6757988" y="3505200"/>
            <a:ext cx="1989137" cy="6096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20772" name="AutoShape 292"/>
          <p:cNvCxnSpPr>
            <a:cxnSpLocks noChangeShapeType="1"/>
          </p:cNvCxnSpPr>
          <p:nvPr/>
        </p:nvCxnSpPr>
        <p:spPr bwMode="auto">
          <a:xfrm>
            <a:off x="7392988" y="3505200"/>
            <a:ext cx="338137" cy="6096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20773" name="AutoShape 293"/>
          <p:cNvCxnSpPr>
            <a:cxnSpLocks noChangeShapeType="1"/>
          </p:cNvCxnSpPr>
          <p:nvPr/>
        </p:nvCxnSpPr>
        <p:spPr bwMode="auto">
          <a:xfrm>
            <a:off x="7010400" y="3505200"/>
            <a:ext cx="382588" cy="6096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20774" name="AutoShape 294"/>
          <p:cNvCxnSpPr>
            <a:cxnSpLocks noChangeShapeType="1"/>
          </p:cNvCxnSpPr>
          <p:nvPr/>
        </p:nvCxnSpPr>
        <p:spPr bwMode="auto">
          <a:xfrm>
            <a:off x="8001000" y="3505200"/>
            <a:ext cx="415925" cy="6096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20775" name="AutoShape 295"/>
          <p:cNvCxnSpPr>
            <a:cxnSpLocks noChangeShapeType="1"/>
          </p:cNvCxnSpPr>
          <p:nvPr/>
        </p:nvCxnSpPr>
        <p:spPr bwMode="auto">
          <a:xfrm flipH="1">
            <a:off x="6040438" y="3505200"/>
            <a:ext cx="1655762" cy="6096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20776" name="AutoShape 296"/>
          <p:cNvCxnSpPr>
            <a:cxnSpLocks noChangeShapeType="1"/>
          </p:cNvCxnSpPr>
          <p:nvPr/>
        </p:nvCxnSpPr>
        <p:spPr bwMode="auto">
          <a:xfrm flipH="1">
            <a:off x="8070850" y="3505200"/>
            <a:ext cx="311150" cy="6096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20777" name="AutoShape 297"/>
          <p:cNvCxnSpPr>
            <a:cxnSpLocks noChangeShapeType="1"/>
          </p:cNvCxnSpPr>
          <p:nvPr/>
        </p:nvCxnSpPr>
        <p:spPr bwMode="auto">
          <a:xfrm flipH="1">
            <a:off x="4686300" y="3505200"/>
            <a:ext cx="4083050" cy="6096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sp>
        <p:nvSpPr>
          <p:cNvPr id="35" name="Rectangle 34"/>
          <p:cNvSpPr/>
          <p:nvPr/>
        </p:nvSpPr>
        <p:spPr>
          <a:xfrm>
            <a:off x="500034" y="1571612"/>
            <a:ext cx="700092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pl-PL" sz="2400" b="1" dirty="0">
                <a:solidFill>
                  <a:srgbClr val="FF0000"/>
                </a:solidFill>
                <a:latin typeface="Lucida Calligraphy"/>
              </a:rPr>
              <a:t>M</a:t>
            </a:r>
            <a:r>
              <a:rPr lang="en-US" sz="2400" b="1" dirty="0">
                <a:solidFill>
                  <a:srgbClr val="FF0000"/>
                </a:solidFill>
                <a:latin typeface="Lucida Calligraphy"/>
              </a:rPr>
              <a:t> </a:t>
            </a:r>
            <a:r>
              <a:rPr lang="en-US" sz="2400" b="1" dirty="0">
                <a:solidFill>
                  <a:srgbClr val="FF0000"/>
                </a:solidFill>
              </a:rPr>
              <a:t>= </a:t>
            </a:r>
            <a:r>
              <a:rPr lang="en-US" sz="2400" b="1" dirty="0">
                <a:solidFill>
                  <a:srgbClr val="0070C0"/>
                </a:solidFill>
              </a:rPr>
              <a:t>words over alphabet </a:t>
            </a:r>
            <a:r>
              <a:rPr lang="it-IT" sz="2400" b="1" dirty="0">
                <a:solidFill>
                  <a:srgbClr val="FF0000"/>
                </a:solidFill>
              </a:rPr>
              <a:t>{A,...,Z} </a:t>
            </a:r>
            <a:r>
              <a:rPr lang="it-IT" sz="2400" b="1" dirty="0">
                <a:solidFill>
                  <a:srgbClr val="FF0000"/>
                </a:solidFill>
                <a:latin typeface="Arial"/>
                <a:cs typeface="Arial"/>
              </a:rPr>
              <a:t>≈ </a:t>
            </a:r>
            <a:r>
              <a:rPr lang="it-IT" sz="2400" b="1" dirty="0">
                <a:solidFill>
                  <a:srgbClr val="FF0000"/>
                </a:solidFill>
              </a:rPr>
              <a:t>{0,...,25} </a:t>
            </a:r>
            <a:endParaRPr lang="en-US" sz="2400" b="1" dirty="0">
              <a:solidFill>
                <a:srgbClr val="FF0000"/>
              </a:solidFill>
            </a:endParaRPr>
          </a:p>
          <a:p>
            <a:pPr>
              <a:buNone/>
            </a:pPr>
            <a:r>
              <a:rPr lang="en-US" sz="2400" b="1" dirty="0">
                <a:solidFill>
                  <a:srgbClr val="FF0000"/>
                </a:solidFill>
                <a:latin typeface="Lucida Calligraphy"/>
              </a:rPr>
              <a:t>K </a:t>
            </a:r>
            <a:r>
              <a:rPr lang="en-US" sz="2400" b="1" dirty="0">
                <a:solidFill>
                  <a:srgbClr val="FF0000"/>
                </a:solidFill>
              </a:rPr>
              <a:t>= </a:t>
            </a:r>
            <a:r>
              <a:rPr lang="en-US" sz="2400" b="1" dirty="0">
                <a:solidFill>
                  <a:srgbClr val="0070C0"/>
                </a:solidFill>
              </a:rPr>
              <a:t>a set of permutations of </a:t>
            </a:r>
            <a:r>
              <a:rPr lang="it-IT" sz="2400" b="1" dirty="0">
                <a:solidFill>
                  <a:srgbClr val="FF0000"/>
                </a:solidFill>
              </a:rPr>
              <a:t>{0,...,25} 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42844" y="3571876"/>
            <a:ext cx="3786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400" b="1" dirty="0">
                <a:solidFill>
                  <a:srgbClr val="FF0000"/>
                </a:solidFill>
              </a:rPr>
              <a:t>π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2036483" y="5070386"/>
            <a:ext cx="542329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sz="2400" b="1" dirty="0" err="1">
                <a:solidFill>
                  <a:srgbClr val="FF0000"/>
                </a:solidFill>
              </a:rPr>
              <a:t>Enc</a:t>
            </a:r>
            <a:r>
              <a:rPr lang="el-GR" sz="2400" b="1" baseline="-25000" dirty="0">
                <a:solidFill>
                  <a:srgbClr val="FF0000"/>
                </a:solidFill>
              </a:rPr>
              <a:t>π</a:t>
            </a:r>
            <a:r>
              <a:rPr lang="it-IT" sz="2400" b="1" dirty="0">
                <a:solidFill>
                  <a:srgbClr val="FF0000"/>
                </a:solidFill>
              </a:rPr>
              <a:t>(</a:t>
            </a:r>
            <a:r>
              <a:rPr lang="it-IT" sz="2400" b="1" i="1" dirty="0">
                <a:solidFill>
                  <a:srgbClr val="FF0000"/>
                </a:solidFill>
              </a:rPr>
              <a:t>m</a:t>
            </a:r>
            <a:r>
              <a:rPr lang="it-IT" sz="2400" b="1" baseline="-25000" dirty="0">
                <a:solidFill>
                  <a:srgbClr val="FF0000"/>
                </a:solidFill>
              </a:rPr>
              <a:t>0</a:t>
            </a:r>
            <a:r>
              <a:rPr lang="it-IT" sz="2400" b="1" dirty="0">
                <a:solidFill>
                  <a:srgbClr val="FF0000"/>
                </a:solidFill>
              </a:rPr>
              <a:t>,...,</a:t>
            </a:r>
            <a:r>
              <a:rPr lang="it-IT" sz="2400" b="1" i="1" dirty="0" err="1">
                <a:solidFill>
                  <a:srgbClr val="FF0000"/>
                </a:solidFill>
              </a:rPr>
              <a:t>m</a:t>
            </a:r>
            <a:r>
              <a:rPr lang="it-IT" sz="2400" b="1" i="1" baseline="-25000" dirty="0" err="1">
                <a:solidFill>
                  <a:srgbClr val="FF0000"/>
                </a:solidFill>
              </a:rPr>
              <a:t>n</a:t>
            </a:r>
            <a:r>
              <a:rPr lang="it-IT" sz="2400" b="1" dirty="0">
                <a:solidFill>
                  <a:srgbClr val="FF0000"/>
                </a:solidFill>
              </a:rPr>
              <a:t>) = (</a:t>
            </a:r>
            <a:r>
              <a:rPr lang="el-GR" sz="2400" b="1" dirty="0">
                <a:solidFill>
                  <a:srgbClr val="FF0000"/>
                </a:solidFill>
              </a:rPr>
              <a:t>π</a:t>
            </a:r>
            <a:r>
              <a:rPr lang="it-IT" sz="2400" b="1" dirty="0">
                <a:solidFill>
                  <a:srgbClr val="FF0000"/>
                </a:solidFill>
              </a:rPr>
              <a:t>(</a:t>
            </a:r>
            <a:r>
              <a:rPr lang="it-IT" sz="2400" b="1" i="1" dirty="0">
                <a:solidFill>
                  <a:srgbClr val="FF0000"/>
                </a:solidFill>
              </a:rPr>
              <a:t>m</a:t>
            </a:r>
            <a:r>
              <a:rPr lang="it-IT" sz="2400" b="1" baseline="-25000" dirty="0">
                <a:solidFill>
                  <a:srgbClr val="FF0000"/>
                </a:solidFill>
              </a:rPr>
              <a:t>0</a:t>
            </a:r>
            <a:r>
              <a:rPr lang="it-IT" sz="2400" b="1" dirty="0">
                <a:solidFill>
                  <a:srgbClr val="FF0000"/>
                </a:solidFill>
              </a:rPr>
              <a:t>),..., </a:t>
            </a:r>
            <a:r>
              <a:rPr lang="el-GR" sz="2400" b="1" dirty="0">
                <a:solidFill>
                  <a:srgbClr val="FF0000"/>
                </a:solidFill>
              </a:rPr>
              <a:t>π</a:t>
            </a:r>
            <a:r>
              <a:rPr lang="it-IT" sz="2400" b="1" dirty="0">
                <a:solidFill>
                  <a:srgbClr val="FF0000"/>
                </a:solidFill>
              </a:rPr>
              <a:t>(</a:t>
            </a:r>
            <a:r>
              <a:rPr lang="it-IT" sz="2400" b="1" i="1" dirty="0" err="1">
                <a:solidFill>
                  <a:srgbClr val="FF0000"/>
                </a:solidFill>
              </a:rPr>
              <a:t>m</a:t>
            </a:r>
            <a:r>
              <a:rPr lang="it-IT" sz="2400" b="1" baseline="-25000" dirty="0" err="1">
                <a:solidFill>
                  <a:srgbClr val="FF0000"/>
                </a:solidFill>
              </a:rPr>
              <a:t>n</a:t>
            </a:r>
            <a:r>
              <a:rPr lang="it-IT" sz="2400" b="1" dirty="0">
                <a:solidFill>
                  <a:srgbClr val="FF0000"/>
                </a:solidFill>
              </a:rPr>
              <a:t>))</a:t>
            </a:r>
          </a:p>
          <a:p>
            <a:pPr algn="ctr"/>
            <a:endParaRPr lang="it-IT" sz="2400" b="1" dirty="0">
              <a:solidFill>
                <a:srgbClr val="FF0000"/>
              </a:solidFill>
            </a:endParaRPr>
          </a:p>
          <a:p>
            <a:pPr algn="ctr"/>
            <a:r>
              <a:rPr lang="it-IT" sz="2400" b="1" dirty="0" err="1">
                <a:solidFill>
                  <a:srgbClr val="FF0000"/>
                </a:solidFill>
              </a:rPr>
              <a:t>Dec</a:t>
            </a:r>
            <a:r>
              <a:rPr lang="el-GR" sz="2400" b="1" baseline="-25000" dirty="0">
                <a:solidFill>
                  <a:srgbClr val="FF0000"/>
                </a:solidFill>
              </a:rPr>
              <a:t>π</a:t>
            </a:r>
            <a:r>
              <a:rPr lang="it-IT" sz="2400" b="1" dirty="0">
                <a:solidFill>
                  <a:srgbClr val="FF0000"/>
                </a:solidFill>
              </a:rPr>
              <a:t>(</a:t>
            </a:r>
            <a:r>
              <a:rPr lang="it-IT" sz="2400" b="1" i="1" dirty="0">
                <a:solidFill>
                  <a:srgbClr val="FF0000"/>
                </a:solidFill>
              </a:rPr>
              <a:t>c</a:t>
            </a:r>
            <a:r>
              <a:rPr lang="it-IT" sz="2400" b="1" baseline="-25000" dirty="0">
                <a:solidFill>
                  <a:srgbClr val="FF0000"/>
                </a:solidFill>
              </a:rPr>
              <a:t>0</a:t>
            </a:r>
            <a:r>
              <a:rPr lang="it-IT" sz="2400" b="1" dirty="0">
                <a:solidFill>
                  <a:srgbClr val="FF0000"/>
                </a:solidFill>
              </a:rPr>
              <a:t>,...,</a:t>
            </a:r>
            <a:r>
              <a:rPr lang="it-IT" sz="2400" b="1" i="1" dirty="0" err="1">
                <a:solidFill>
                  <a:srgbClr val="FF0000"/>
                </a:solidFill>
              </a:rPr>
              <a:t>c</a:t>
            </a:r>
            <a:r>
              <a:rPr lang="it-IT" sz="2400" b="1" baseline="-25000" dirty="0" err="1">
                <a:solidFill>
                  <a:srgbClr val="FF0000"/>
                </a:solidFill>
              </a:rPr>
              <a:t>n</a:t>
            </a:r>
            <a:r>
              <a:rPr lang="it-IT" sz="2400" b="1" dirty="0">
                <a:solidFill>
                  <a:srgbClr val="FF0000"/>
                </a:solidFill>
              </a:rPr>
              <a:t>) = (</a:t>
            </a:r>
            <a:r>
              <a:rPr lang="el-GR" sz="2400" b="1" dirty="0">
                <a:solidFill>
                  <a:srgbClr val="FF0000"/>
                </a:solidFill>
              </a:rPr>
              <a:t>π</a:t>
            </a:r>
            <a:r>
              <a:rPr lang="en-US" sz="2400" b="1" baseline="30000" dirty="0">
                <a:solidFill>
                  <a:srgbClr val="FF0000"/>
                </a:solidFill>
              </a:rPr>
              <a:t>-1</a:t>
            </a:r>
            <a:r>
              <a:rPr lang="it-IT" sz="2400" b="1" dirty="0">
                <a:solidFill>
                  <a:srgbClr val="FF0000"/>
                </a:solidFill>
              </a:rPr>
              <a:t>(</a:t>
            </a:r>
            <a:r>
              <a:rPr lang="it-IT" sz="2400" b="1" i="1" dirty="0">
                <a:solidFill>
                  <a:srgbClr val="FF0000"/>
                </a:solidFill>
              </a:rPr>
              <a:t>c</a:t>
            </a:r>
            <a:r>
              <a:rPr lang="it-IT" sz="2400" b="1" baseline="-25000" dirty="0">
                <a:solidFill>
                  <a:srgbClr val="FF0000"/>
                </a:solidFill>
              </a:rPr>
              <a:t>0</a:t>
            </a:r>
            <a:r>
              <a:rPr lang="it-IT" sz="2400" b="1" dirty="0">
                <a:solidFill>
                  <a:srgbClr val="FF0000"/>
                </a:solidFill>
              </a:rPr>
              <a:t>),..., </a:t>
            </a:r>
            <a:r>
              <a:rPr lang="el-GR" sz="2400" b="1" dirty="0">
                <a:solidFill>
                  <a:srgbClr val="FF0000"/>
                </a:solidFill>
              </a:rPr>
              <a:t>π</a:t>
            </a:r>
            <a:r>
              <a:rPr lang="en-US" sz="2400" b="1" baseline="30000" dirty="0">
                <a:solidFill>
                  <a:srgbClr val="FF0000"/>
                </a:solidFill>
              </a:rPr>
              <a:t>-1</a:t>
            </a:r>
            <a:r>
              <a:rPr lang="it-IT" sz="2400" b="1" dirty="0">
                <a:solidFill>
                  <a:srgbClr val="FF0000"/>
                </a:solidFill>
              </a:rPr>
              <a:t>(</a:t>
            </a:r>
            <a:r>
              <a:rPr lang="it-IT" sz="2400" b="1" i="1" dirty="0" err="1">
                <a:solidFill>
                  <a:srgbClr val="FF0000"/>
                </a:solidFill>
              </a:rPr>
              <a:t>c</a:t>
            </a:r>
            <a:r>
              <a:rPr lang="it-IT" sz="2400" b="1" i="1" baseline="-25000" dirty="0" err="1">
                <a:solidFill>
                  <a:srgbClr val="FF0000"/>
                </a:solidFill>
              </a:rPr>
              <a:t>n</a:t>
            </a:r>
            <a:r>
              <a:rPr lang="it-IT" sz="2400" b="1" dirty="0">
                <a:solidFill>
                  <a:srgbClr val="FF0000"/>
                </a:solidFill>
              </a:rPr>
              <a:t>))</a:t>
            </a:r>
          </a:p>
        </p:txBody>
      </p:sp>
    </p:spTree>
    <p:extLst>
      <p:ext uri="{BB962C8B-B14F-4D97-AF65-F5344CB8AC3E}">
        <p14:creationId xmlns:p14="http://schemas.microsoft.com/office/powerpoint/2010/main" val="3777503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781" grpId="0" animBg="1"/>
      <p:bldP spid="36" grpId="0"/>
      <p:bldP spid="3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CFD9B7-F103-48BB-9106-C6DD599A5390}" type="slidenum">
              <a:rPr lang="it-IT"/>
              <a:pPr/>
              <a:t>33</a:t>
            </a:fld>
            <a:endParaRPr lang="it-IT"/>
          </a:p>
        </p:txBody>
      </p:sp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sz="4000"/>
              <a:t>How to break the substitution cipher?</a:t>
            </a:r>
            <a:endParaRPr lang="en-US" sz="4000"/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2133600"/>
            <a:ext cx="5562600" cy="4114800"/>
          </a:xfrm>
        </p:spPr>
        <p:txBody>
          <a:bodyPr/>
          <a:lstStyle/>
          <a:p>
            <a:pPr>
              <a:lnSpc>
                <a:spcPct val="90000"/>
              </a:lnSpc>
              <a:buFontTx/>
              <a:buNone/>
            </a:pPr>
            <a:r>
              <a:rPr lang="en-GB" dirty="0"/>
              <a:t>Use </a:t>
            </a:r>
            <a:r>
              <a:rPr lang="en-GB" b="1" dirty="0">
                <a:solidFill>
                  <a:srgbClr val="FF0000"/>
                </a:solidFill>
              </a:rPr>
              <a:t>statistical patterns</a:t>
            </a:r>
            <a:r>
              <a:rPr lang="en-GB" dirty="0">
                <a:solidFill>
                  <a:srgbClr val="FF0000"/>
                </a:solidFill>
              </a:rPr>
              <a:t> </a:t>
            </a:r>
            <a:r>
              <a:rPr lang="en-GB" dirty="0"/>
              <a:t>of the language.</a:t>
            </a:r>
          </a:p>
          <a:p>
            <a:pPr>
              <a:lnSpc>
                <a:spcPct val="90000"/>
              </a:lnSpc>
              <a:buFontTx/>
              <a:buNone/>
            </a:pPr>
            <a:endParaRPr lang="en-GB" dirty="0"/>
          </a:p>
          <a:p>
            <a:pPr>
              <a:lnSpc>
                <a:spcPct val="90000"/>
              </a:lnSpc>
              <a:buFontTx/>
              <a:buNone/>
            </a:pPr>
            <a:r>
              <a:rPr lang="en-GB" b="1" dirty="0"/>
              <a:t>For example</a:t>
            </a:r>
            <a:r>
              <a:rPr lang="en-GB" dirty="0"/>
              <a:t>: the </a:t>
            </a:r>
            <a:r>
              <a:rPr lang="en-GB" b="1" dirty="0">
                <a:solidFill>
                  <a:srgbClr val="003366"/>
                </a:solidFill>
              </a:rPr>
              <a:t>frequency tables</a:t>
            </a:r>
            <a:r>
              <a:rPr lang="en-GB" dirty="0"/>
              <a:t>.</a:t>
            </a:r>
          </a:p>
          <a:p>
            <a:pPr>
              <a:lnSpc>
                <a:spcPct val="90000"/>
              </a:lnSpc>
              <a:buFontTx/>
              <a:buNone/>
            </a:pPr>
            <a:endParaRPr lang="en-GB" dirty="0"/>
          </a:p>
          <a:p>
            <a:pPr>
              <a:lnSpc>
                <a:spcPct val="90000"/>
              </a:lnSpc>
              <a:buFontTx/>
              <a:buNone/>
            </a:pPr>
            <a:r>
              <a:rPr lang="en-GB" dirty="0"/>
              <a:t>Texts of </a:t>
            </a:r>
            <a:r>
              <a:rPr lang="en-GB" b="1" dirty="0">
                <a:solidFill>
                  <a:srgbClr val="FF0000"/>
                </a:solidFill>
              </a:rPr>
              <a:t>50</a:t>
            </a:r>
            <a:r>
              <a:rPr lang="en-GB" b="1" dirty="0">
                <a:solidFill>
                  <a:srgbClr val="C00000"/>
                </a:solidFill>
              </a:rPr>
              <a:t> </a:t>
            </a:r>
            <a:r>
              <a:rPr lang="en-GB" dirty="0"/>
              <a:t>characters can usually be broken this way.</a:t>
            </a:r>
          </a:p>
          <a:p>
            <a:pPr>
              <a:lnSpc>
                <a:spcPct val="90000"/>
              </a:lnSpc>
              <a:buFontTx/>
              <a:buNone/>
            </a:pPr>
            <a:endParaRPr lang="en-GB" dirty="0"/>
          </a:p>
          <a:p>
            <a:pPr>
              <a:lnSpc>
                <a:spcPct val="90000"/>
              </a:lnSpc>
              <a:buFontTx/>
              <a:buNone/>
            </a:pPr>
            <a:endParaRPr lang="en-GB" dirty="0"/>
          </a:p>
          <a:p>
            <a:pPr>
              <a:lnSpc>
                <a:spcPct val="90000"/>
              </a:lnSpc>
              <a:buFontTx/>
              <a:buNone/>
            </a:pPr>
            <a:endParaRPr lang="en-US" dirty="0"/>
          </a:p>
        </p:txBody>
      </p:sp>
      <p:pic>
        <p:nvPicPr>
          <p:cNvPr id="2560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81800" y="1676400"/>
            <a:ext cx="1771650" cy="4448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311338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888FD-C2A7-4C51-A037-BE74865DDEB3}" type="slidenum">
              <a:rPr lang="it-IT"/>
              <a:pPr/>
              <a:t>34</a:t>
            </a:fld>
            <a:endParaRPr lang="it-IT"/>
          </a:p>
        </p:txBody>
      </p:sp>
      <p:sp>
        <p:nvSpPr>
          <p:cNvPr id="26643" name="Rectangle 19"/>
          <p:cNvSpPr>
            <a:spLocks noChangeArrowheads="1"/>
          </p:cNvSpPr>
          <p:nvPr/>
        </p:nvSpPr>
        <p:spPr bwMode="auto">
          <a:xfrm>
            <a:off x="0" y="990600"/>
            <a:ext cx="9144000" cy="2819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6641" name="Rectangle 17"/>
          <p:cNvSpPr>
            <a:spLocks noChangeArrowheads="1"/>
          </p:cNvSpPr>
          <p:nvPr/>
        </p:nvSpPr>
        <p:spPr bwMode="auto">
          <a:xfrm>
            <a:off x="0" y="3810000"/>
            <a:ext cx="9144000" cy="30480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1143000"/>
          </a:xfrm>
        </p:spPr>
        <p:txBody>
          <a:bodyPr/>
          <a:lstStyle/>
          <a:p>
            <a:r>
              <a:rPr lang="en-GB" sz="4000"/>
              <a:t>Other famous historical ciphers</a:t>
            </a:r>
            <a:endParaRPr lang="en-US" sz="4000"/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219200"/>
            <a:ext cx="2209800" cy="533400"/>
          </a:xfrm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2000"/>
              <a:t>Vigenère cipher: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sz="2000"/>
          </a:p>
        </p:txBody>
      </p:sp>
      <p:pic>
        <p:nvPicPr>
          <p:cNvPr id="2662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91000" y="1143000"/>
            <a:ext cx="1651000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6629" name="Text Box 5"/>
          <p:cNvSpPr txBox="1">
            <a:spLocks noChangeArrowheads="1"/>
          </p:cNvSpPr>
          <p:nvPr/>
        </p:nvSpPr>
        <p:spPr bwMode="auto">
          <a:xfrm>
            <a:off x="4101306" y="3030818"/>
            <a:ext cx="1893887" cy="5842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sz="1600"/>
              <a:t>Blaise de Vigenère</a:t>
            </a:r>
            <a:br>
              <a:rPr lang="en-US" sz="1600"/>
            </a:br>
            <a:r>
              <a:rPr lang="en-US" sz="1600"/>
              <a:t>(1523 - 1596)</a:t>
            </a:r>
          </a:p>
        </p:txBody>
      </p:sp>
      <p:pic>
        <p:nvPicPr>
          <p:cNvPr id="26630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010400" y="1219200"/>
            <a:ext cx="1189038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6631" name="Text Box 7"/>
          <p:cNvSpPr txBox="1">
            <a:spLocks noChangeArrowheads="1"/>
          </p:cNvSpPr>
          <p:nvPr/>
        </p:nvSpPr>
        <p:spPr bwMode="auto">
          <a:xfrm>
            <a:off x="6634163" y="3035300"/>
            <a:ext cx="2006600" cy="5842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it-IT" sz="1600"/>
              <a:t>Leon Battista Alberti</a:t>
            </a:r>
            <a:br>
              <a:rPr lang="it-IT" sz="1600"/>
            </a:br>
            <a:r>
              <a:rPr lang="it-IT" sz="1600"/>
              <a:t>(1404 – 1472) </a:t>
            </a:r>
            <a:endParaRPr lang="en-US" sz="1600"/>
          </a:p>
        </p:txBody>
      </p:sp>
      <p:pic>
        <p:nvPicPr>
          <p:cNvPr id="26632" name="Picture 8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371600" y="4191000"/>
            <a:ext cx="17145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6633" name="Picture 9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191000" y="4191000"/>
            <a:ext cx="1714500" cy="2162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6634" name="Picture 10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858000" y="4191000"/>
            <a:ext cx="1957388" cy="2152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6636" name="Rectangle 12"/>
          <p:cNvSpPr>
            <a:spLocks noChangeArrowheads="1"/>
          </p:cNvSpPr>
          <p:nvPr/>
        </p:nvSpPr>
        <p:spPr bwMode="auto">
          <a:xfrm>
            <a:off x="152400" y="3949700"/>
            <a:ext cx="1143000" cy="381000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/>
          <a:lstStyle/>
          <a:p>
            <a:pPr marL="342900" indent="-342900" eaLnBrk="1" hangingPunct="1">
              <a:lnSpc>
                <a:spcPct val="80000"/>
              </a:lnSpc>
              <a:spcBef>
                <a:spcPct val="20000"/>
              </a:spcBef>
            </a:pPr>
            <a:r>
              <a:rPr lang="en-US" sz="2000" dirty="0"/>
              <a:t>Enigma</a:t>
            </a:r>
          </a:p>
        </p:txBody>
      </p:sp>
      <p:sp>
        <p:nvSpPr>
          <p:cNvPr id="26637" name="Text Box 13"/>
          <p:cNvSpPr txBox="1">
            <a:spLocks noChangeArrowheads="1"/>
          </p:cNvSpPr>
          <p:nvPr/>
        </p:nvSpPr>
        <p:spPr bwMode="auto">
          <a:xfrm>
            <a:off x="4221163" y="6019800"/>
            <a:ext cx="1677987" cy="5842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sz="1600"/>
              <a:t>Marian Rejewski</a:t>
            </a:r>
            <a:br>
              <a:rPr lang="en-US" sz="1600"/>
            </a:br>
            <a:r>
              <a:rPr lang="en-US" sz="1600"/>
              <a:t>(1905 - 1980)</a:t>
            </a:r>
          </a:p>
        </p:txBody>
      </p:sp>
      <p:sp>
        <p:nvSpPr>
          <p:cNvPr id="26639" name="Text Box 15"/>
          <p:cNvSpPr txBox="1">
            <a:spLocks noChangeArrowheads="1"/>
          </p:cNvSpPr>
          <p:nvPr/>
        </p:nvSpPr>
        <p:spPr bwMode="auto">
          <a:xfrm>
            <a:off x="7231063" y="6019800"/>
            <a:ext cx="1293812" cy="5842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sz="1600"/>
              <a:t>Alan Turing</a:t>
            </a:r>
            <a:br>
              <a:rPr lang="en-US" sz="1600"/>
            </a:br>
            <a:r>
              <a:rPr lang="en-US" sz="1600"/>
              <a:t>(1912-1954)</a:t>
            </a:r>
          </a:p>
        </p:txBody>
      </p:sp>
    </p:spTree>
    <p:extLst>
      <p:ext uri="{BB962C8B-B14F-4D97-AF65-F5344CB8AC3E}">
        <p14:creationId xmlns:p14="http://schemas.microsoft.com/office/powerpoint/2010/main" val="3677930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41" grpId="0" animBg="1"/>
      <p:bldP spid="26627" grpId="0" build="p"/>
      <p:bldP spid="26629" grpId="0" animBg="1"/>
      <p:bldP spid="26631" grpId="0" animBg="1"/>
      <p:bldP spid="26636" grpId="0"/>
      <p:bldP spid="26637" grpId="0" animBg="1"/>
      <p:bldP spid="26639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FF6E9C-3E7A-9D98-9281-82E0522E69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016" y="104974"/>
            <a:ext cx="7886700" cy="1325563"/>
          </a:xfrm>
        </p:spPr>
        <p:txBody>
          <a:bodyPr>
            <a:normAutofit fontScale="90000"/>
          </a:bodyPr>
          <a:lstStyle/>
          <a:p>
            <a:r>
              <a:rPr lang="en-GB" dirty="0"/>
              <a:t>A highly recommended historical book on breaking Enigma</a:t>
            </a:r>
            <a:endParaRPr lang="pl-P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3936A6-0BD4-CC2E-2EF8-1F753A078C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974" y="5308269"/>
            <a:ext cx="7941376" cy="868693"/>
          </a:xfrm>
        </p:spPr>
        <p:txBody>
          <a:bodyPr/>
          <a:lstStyle/>
          <a:p>
            <a:pPr marL="0" indent="0">
              <a:buNone/>
            </a:pPr>
            <a:r>
              <a:rPr lang="en-GB" dirty="0">
                <a:hlinkClick r:id="rId2" tooltip="Dermot Turing"/>
              </a:rPr>
              <a:t>Dermot Turing</a:t>
            </a:r>
            <a:r>
              <a:rPr lang="en-GB" dirty="0"/>
              <a:t>: </a:t>
            </a:r>
            <a:r>
              <a:rPr lang="en-GB" b="1" dirty="0">
                <a:hlinkClick r:id="rId3"/>
              </a:rPr>
              <a:t>X, Y &amp; Z: The Real Story of How Enigma Was Broken</a:t>
            </a:r>
            <a:r>
              <a:rPr lang="en-GB" dirty="0"/>
              <a:t> (The History Press, 2018)</a:t>
            </a:r>
            <a:endParaRPr lang="pl-PL" dirty="0"/>
          </a:p>
        </p:txBody>
      </p:sp>
      <p:pic>
        <p:nvPicPr>
          <p:cNvPr id="2050" name="Picture 2" descr="X, Y &amp; Z">
            <a:extLst>
              <a:ext uri="{FF2B5EF4-FFF2-40B4-BE49-F238E27FC236}">
                <a16:creationId xmlns:a16="http://schemas.microsoft.com/office/drawing/2014/main" id="{9F805C75-CAB6-2703-7EBC-0BF8804C86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0139" y="1690689"/>
            <a:ext cx="2286000" cy="3362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X, Y, Z. Prawdziwa historia złamania szyfru Enigmy&quot;, Dermot Turing, REBIS">
            <a:extLst>
              <a:ext uri="{FF2B5EF4-FFF2-40B4-BE49-F238E27FC236}">
                <a16:creationId xmlns:a16="http://schemas.microsoft.com/office/drawing/2014/main" id="{16B3C276-30C8-6BC6-162B-A2BA1A4BF7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7863" y="1695585"/>
            <a:ext cx="2286000" cy="3352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66119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580446"/>
            <a:ext cx="9144000" cy="178595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274320" rtlCol="0" anchor="ctr"/>
          <a:lstStyle/>
          <a:p>
            <a:pPr>
              <a:buNone/>
            </a:pPr>
            <a:r>
              <a:rPr lang="en-US" sz="2800" b="1" dirty="0">
                <a:solidFill>
                  <a:srgbClr val="7030A0"/>
                </a:solidFill>
              </a:rPr>
              <a:t>Main goals</a:t>
            </a:r>
            <a:r>
              <a:rPr lang="en-US" sz="2800" dirty="0"/>
              <a:t>: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define security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construct schemes that are “provably secure”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 the past ciphers were designed in an ad-hoc manner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3293" y="2106303"/>
            <a:ext cx="8229600" cy="1153264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dirty="0"/>
              <a:t>In contemporary cryptography the ciphers are designed in a </a:t>
            </a:r>
            <a:r>
              <a:rPr lang="en-US" b="1" dirty="0">
                <a:solidFill>
                  <a:srgbClr val="0070C0"/>
                </a:solidFill>
              </a:rPr>
              <a:t>systematic way</a:t>
            </a:r>
            <a:r>
              <a:rPr lang="en-US" dirty="0"/>
              <a:t>.</a:t>
            </a:r>
          </a:p>
          <a:p>
            <a:pPr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9790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Plan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57356" y="1643050"/>
            <a:ext cx="5929354" cy="4525963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Introduction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Historical ciphers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Information-theoretic security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Computational security</a:t>
            </a:r>
          </a:p>
          <a:p>
            <a:pPr marL="514350" indent="-514350">
              <a:buNone/>
            </a:pPr>
            <a:endParaRPr lang="en-US" dirty="0"/>
          </a:p>
        </p:txBody>
      </p:sp>
      <p:sp>
        <p:nvSpPr>
          <p:cNvPr id="4" name="Left Arrow 3"/>
          <p:cNvSpPr/>
          <p:nvPr/>
        </p:nvSpPr>
        <p:spPr>
          <a:xfrm flipH="1">
            <a:off x="346400" y="2526361"/>
            <a:ext cx="1214446" cy="714380"/>
          </a:xfrm>
          <a:prstGeom prst="lef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15274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381000"/>
            <a:ext cx="8534400" cy="1143000"/>
          </a:xfrm>
        </p:spPr>
        <p:txBody>
          <a:bodyPr>
            <a:normAutofit/>
          </a:bodyPr>
          <a:lstStyle/>
          <a:p>
            <a:r>
              <a:rPr lang="pl-PL" sz="3600" dirty="0"/>
              <a:t>Defining </a:t>
            </a:r>
            <a:r>
              <a:rPr lang="en-US" sz="3600" dirty="0"/>
              <a:t>“security of an encryption scheme” </a:t>
            </a:r>
            <a:r>
              <a:rPr lang="en-US" sz="3600" dirty="0" err="1"/>
              <a:t>i</a:t>
            </a:r>
            <a:r>
              <a:rPr lang="pl-PL" sz="3600" dirty="0"/>
              <a:t>s</a:t>
            </a:r>
            <a:r>
              <a:rPr lang="en-US" sz="3600" dirty="0"/>
              <a:t> not trivial.</a:t>
            </a:r>
          </a:p>
        </p:txBody>
      </p:sp>
      <p:sp>
        <p:nvSpPr>
          <p:cNvPr id="532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7298" y="2093295"/>
            <a:ext cx="7358114" cy="2579491"/>
          </a:xfr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marL="609600" indent="-609600">
              <a:lnSpc>
                <a:spcPct val="80000"/>
              </a:lnSpc>
              <a:buFontTx/>
              <a:buNone/>
            </a:pPr>
            <a:r>
              <a:rPr lang="en-US" sz="2400" dirty="0"/>
              <a:t> </a:t>
            </a:r>
            <a:endParaRPr lang="pl-PL" sz="2400" dirty="0"/>
          </a:p>
          <a:p>
            <a:pPr marL="609600" indent="-609600" algn="r">
              <a:lnSpc>
                <a:spcPct val="80000"/>
              </a:lnSpc>
              <a:buFontTx/>
              <a:buNone/>
            </a:pPr>
            <a:r>
              <a:rPr lang="en-US" sz="2400" dirty="0"/>
              <a:t>(</a:t>
            </a:r>
            <a:r>
              <a:rPr lang="en-US" sz="2400" b="1" i="1" dirty="0">
                <a:solidFill>
                  <a:srgbClr val="FF0000"/>
                </a:solidFill>
              </a:rPr>
              <a:t>m</a:t>
            </a:r>
            <a:r>
              <a:rPr lang="en-US" sz="2400" dirty="0"/>
              <a:t> – a message)</a:t>
            </a:r>
            <a:endParaRPr lang="pl-PL" sz="2400" dirty="0"/>
          </a:p>
          <a:p>
            <a:pPr marL="609600" indent="-609600">
              <a:lnSpc>
                <a:spcPct val="80000"/>
              </a:lnSpc>
              <a:buFontTx/>
              <a:buNone/>
            </a:pPr>
            <a:endParaRPr lang="en-US" sz="2400" dirty="0"/>
          </a:p>
          <a:p>
            <a:pPr marL="609600" indent="-609600">
              <a:lnSpc>
                <a:spcPct val="80000"/>
              </a:lnSpc>
              <a:buFontTx/>
              <a:buAutoNum type="arabicPeriod"/>
            </a:pPr>
            <a:r>
              <a:rPr lang="en-US" sz="2400" dirty="0"/>
              <a:t> the key </a:t>
            </a:r>
            <a:r>
              <a:rPr lang="pl-PL" sz="2400" b="1" i="1" dirty="0">
                <a:solidFill>
                  <a:srgbClr val="FF0000"/>
                </a:solidFill>
              </a:rPr>
              <a:t>K</a:t>
            </a:r>
            <a:r>
              <a:rPr lang="en-US" sz="2400" dirty="0"/>
              <a:t> is chosen uniformly at random</a:t>
            </a:r>
            <a:br>
              <a:rPr lang="pl-PL" sz="2400" dirty="0"/>
            </a:br>
            <a:endParaRPr lang="en-US" sz="2400" b="1" dirty="0">
              <a:solidFill>
                <a:srgbClr val="993300"/>
              </a:solidFill>
            </a:endParaRPr>
          </a:p>
          <a:p>
            <a:pPr marL="609600" indent="-609600">
              <a:lnSpc>
                <a:spcPct val="80000"/>
              </a:lnSpc>
              <a:buFontTx/>
              <a:buAutoNum type="arabicPeriod"/>
            </a:pP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pl-PL" sz="2400" b="1" i="1" dirty="0">
                <a:solidFill>
                  <a:srgbClr val="FF0000"/>
                </a:solidFill>
              </a:rPr>
              <a:t>C</a:t>
            </a:r>
            <a:r>
              <a:rPr lang="pl-PL" sz="2400" b="1" dirty="0">
                <a:solidFill>
                  <a:srgbClr val="FF0000"/>
                </a:solidFill>
              </a:rPr>
              <a:t> </a:t>
            </a:r>
            <a:r>
              <a:rPr lang="en-US" sz="2400" b="1" dirty="0">
                <a:solidFill>
                  <a:srgbClr val="FF0000"/>
                </a:solidFill>
              </a:rPr>
              <a:t>:= Enc</a:t>
            </a:r>
            <a:r>
              <a:rPr lang="pl-PL" sz="2400" b="1" i="1" baseline="-25000" dirty="0">
                <a:solidFill>
                  <a:srgbClr val="FF0000"/>
                </a:solidFill>
              </a:rPr>
              <a:t>K</a:t>
            </a:r>
            <a:r>
              <a:rPr lang="en-US" sz="2400" b="1" dirty="0">
                <a:solidFill>
                  <a:srgbClr val="FF0000"/>
                </a:solidFill>
              </a:rPr>
              <a:t>(</a:t>
            </a:r>
            <a:r>
              <a:rPr lang="en-US" sz="2400" b="1" i="1" dirty="0">
                <a:solidFill>
                  <a:srgbClr val="FF0000"/>
                </a:solidFill>
              </a:rPr>
              <a:t>m</a:t>
            </a:r>
            <a:r>
              <a:rPr lang="en-US" sz="2400" b="1" dirty="0">
                <a:solidFill>
                  <a:srgbClr val="FF0000"/>
                </a:solidFill>
              </a:rPr>
              <a:t>)</a:t>
            </a:r>
            <a:r>
              <a:rPr lang="pl-PL" sz="2400" b="1" dirty="0">
                <a:solidFill>
                  <a:srgbClr val="993300"/>
                </a:solidFill>
              </a:rPr>
              <a:t> </a:t>
            </a:r>
            <a:r>
              <a:rPr lang="en-US" sz="2400" dirty="0"/>
              <a:t>is given to the adversary</a:t>
            </a:r>
          </a:p>
          <a:p>
            <a:pPr marL="609600" indent="-609600">
              <a:lnSpc>
                <a:spcPct val="80000"/>
              </a:lnSpc>
              <a:buNone/>
            </a:pPr>
            <a:endParaRPr lang="pl-PL" sz="2400" dirty="0"/>
          </a:p>
          <a:p>
            <a:pPr marL="609600" indent="-609600">
              <a:lnSpc>
                <a:spcPct val="80000"/>
              </a:lnSpc>
              <a:buFontTx/>
              <a:buAutoNum type="arabicPeriod"/>
            </a:pPr>
            <a:endParaRPr lang="pl-PL" sz="2400" dirty="0"/>
          </a:p>
          <a:p>
            <a:pPr marL="609600" indent="-609600">
              <a:lnSpc>
                <a:spcPct val="80000"/>
              </a:lnSpc>
              <a:buFontTx/>
              <a:buNone/>
            </a:pPr>
            <a:endParaRPr lang="en-US" sz="2400" dirty="0"/>
          </a:p>
        </p:txBody>
      </p:sp>
      <p:sp>
        <p:nvSpPr>
          <p:cNvPr id="53252" name="Text Box 4"/>
          <p:cNvSpPr txBox="1">
            <a:spLocks noChangeArrowheads="1"/>
          </p:cNvSpPr>
          <p:nvPr/>
        </p:nvSpPr>
        <p:spPr bwMode="auto">
          <a:xfrm>
            <a:off x="372036" y="1778980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64111" y="1899396"/>
            <a:ext cx="5435823" cy="387798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609600" indent="-609600" algn="ctr">
              <a:lnSpc>
                <a:spcPct val="80000"/>
              </a:lnSpc>
              <a:buFontTx/>
              <a:buNone/>
            </a:pPr>
            <a:r>
              <a:rPr lang="pl-PL" sz="2400" dirty="0"/>
              <a:t>consider the </a:t>
            </a:r>
            <a:r>
              <a:rPr lang="en-US" sz="2400" dirty="0"/>
              <a:t>following experiment</a:t>
            </a:r>
            <a:endParaRPr lang="pl-PL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3303347" y="4885323"/>
            <a:ext cx="228601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2400" dirty="0"/>
              <a:t>how to define </a:t>
            </a:r>
            <a:br>
              <a:rPr lang="pl-PL" sz="2400" dirty="0"/>
            </a:br>
            <a:r>
              <a:rPr lang="pl-PL" sz="2400" dirty="0"/>
              <a:t>security</a:t>
            </a:r>
          </a:p>
          <a:p>
            <a:pPr algn="ctr"/>
            <a:r>
              <a:rPr lang="pl-PL" sz="7200" b="1" dirty="0">
                <a:latin typeface="Arial Rounded MT Bold" pitchFamily="34" charset="0"/>
                <a:cs typeface="Aharoni" pitchFamily="2" charset="-79"/>
              </a:rPr>
              <a:t>?</a:t>
            </a:r>
            <a:endParaRPr lang="en-US" sz="7200" b="1" dirty="0">
              <a:latin typeface="Arial Rounded MT Bold" pitchFamily="34" charset="0"/>
              <a:cs typeface="Aharoni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398475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158" y="285728"/>
            <a:ext cx="7498080" cy="1143000"/>
          </a:xfrm>
        </p:spPr>
        <p:txBody>
          <a:bodyPr/>
          <a:lstStyle/>
          <a:p>
            <a:pPr algn="l"/>
            <a:r>
              <a:rPr lang="en-US" sz="4400" dirty="0"/>
              <a:t>Idea 1</a:t>
            </a:r>
            <a:endParaRPr lang="en-US" dirty="0"/>
          </a:p>
        </p:txBody>
      </p:sp>
      <p:sp>
        <p:nvSpPr>
          <p:cNvPr id="4" name="Text Box 5"/>
          <p:cNvSpPr txBox="1">
            <a:spLocks noChangeArrowheads="1"/>
          </p:cNvSpPr>
          <p:nvPr/>
        </p:nvSpPr>
        <p:spPr bwMode="auto">
          <a:xfrm>
            <a:off x="1142976" y="2538707"/>
            <a:ext cx="6786610" cy="461665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“The adversary should not be able to compute </a:t>
            </a:r>
            <a:r>
              <a:rPr lang="pl-PL" sz="2400" b="1" i="1" dirty="0">
                <a:solidFill>
                  <a:srgbClr val="FF0000"/>
                </a:solidFill>
              </a:rPr>
              <a:t>K</a:t>
            </a:r>
            <a:r>
              <a:rPr lang="en-US" sz="2400" dirty="0"/>
              <a:t>.”</a:t>
            </a:r>
            <a:endParaRPr lang="en-US" sz="2400" b="1" dirty="0"/>
          </a:p>
        </p:txBody>
      </p:sp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1142976" y="3584018"/>
            <a:ext cx="6786610" cy="1354217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endParaRPr lang="en-GB" dirty="0"/>
          </a:p>
          <a:p>
            <a:r>
              <a:rPr lang="en-GB" sz="2000" dirty="0"/>
              <a:t>the encryption scheme that “doesn’t encrypt”: </a:t>
            </a:r>
          </a:p>
          <a:p>
            <a:pPr algn="ctr"/>
            <a:r>
              <a:rPr lang="en-US" sz="2400" b="1" dirty="0">
                <a:solidFill>
                  <a:srgbClr val="FF0000"/>
                </a:solidFill>
              </a:rPr>
              <a:t>Enc</a:t>
            </a:r>
            <a:r>
              <a:rPr lang="pl-PL" sz="2400" b="1" i="1" baseline="-25000" dirty="0">
                <a:solidFill>
                  <a:srgbClr val="FF0000"/>
                </a:solidFill>
              </a:rPr>
              <a:t>K</a:t>
            </a:r>
            <a:r>
              <a:rPr lang="en-US" sz="2400" b="1" dirty="0">
                <a:solidFill>
                  <a:srgbClr val="FF0000"/>
                </a:solidFill>
              </a:rPr>
              <a:t>(</a:t>
            </a:r>
            <a:r>
              <a:rPr lang="en-US" sz="2400" b="1" i="1" dirty="0">
                <a:solidFill>
                  <a:srgbClr val="FF0000"/>
                </a:solidFill>
              </a:rPr>
              <a:t>m</a:t>
            </a:r>
            <a:r>
              <a:rPr lang="en-US" sz="2400" b="1" dirty="0">
                <a:solidFill>
                  <a:srgbClr val="FF0000"/>
                </a:solidFill>
              </a:rPr>
              <a:t>) = </a:t>
            </a:r>
            <a:r>
              <a:rPr lang="en-US" sz="2400" b="1" i="1" dirty="0">
                <a:solidFill>
                  <a:srgbClr val="FF0000"/>
                </a:solidFill>
              </a:rPr>
              <a:t>m</a:t>
            </a:r>
          </a:p>
          <a:p>
            <a:pPr algn="r"/>
            <a:r>
              <a:rPr lang="en-GB" sz="2000" dirty="0"/>
              <a:t>satisfies this definition</a:t>
            </a:r>
            <a:r>
              <a:rPr lang="pl-PL" sz="2000" dirty="0"/>
              <a:t>!</a:t>
            </a:r>
            <a:endParaRPr lang="en-US" sz="2000" dirty="0"/>
          </a:p>
        </p:txBody>
      </p:sp>
      <p:sp>
        <p:nvSpPr>
          <p:cNvPr id="8" name="Rectangle 7"/>
          <p:cNvSpPr/>
          <p:nvPr/>
        </p:nvSpPr>
        <p:spPr>
          <a:xfrm>
            <a:off x="3944346" y="3286124"/>
            <a:ext cx="1342034" cy="369332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pl-PL" b="1" dirty="0"/>
              <a:t>A p</a:t>
            </a:r>
            <a:r>
              <a:rPr lang="en-US" b="1" dirty="0" err="1"/>
              <a:t>roblem</a:t>
            </a:r>
            <a:endParaRPr lang="en-GB" b="1" dirty="0"/>
          </a:p>
        </p:txBody>
      </p:sp>
      <p:sp>
        <p:nvSpPr>
          <p:cNvPr id="9" name="Rectangle 8"/>
          <p:cNvSpPr/>
          <p:nvPr/>
        </p:nvSpPr>
        <p:spPr>
          <a:xfrm>
            <a:off x="4071934" y="2214554"/>
            <a:ext cx="1008609" cy="369332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pl-PL" b="1" dirty="0"/>
              <a:t>An idea</a:t>
            </a:r>
            <a:endParaRPr lang="en-GB" b="1" dirty="0"/>
          </a:p>
        </p:txBody>
      </p:sp>
      <p:pic>
        <p:nvPicPr>
          <p:cNvPr id="11" name="Picture 2" descr="C:\Users\Stefan\AppData\Local\Microsoft\Windows\Temporary Internet Files\Content.IE5\INS1KHJR\MCj04244520000[1].wm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14744" y="5143512"/>
            <a:ext cx="1851025" cy="1511300"/>
          </a:xfrm>
          <a:prstGeom prst="rect">
            <a:avLst/>
          </a:prstGeom>
          <a:noFill/>
        </p:spPr>
      </p:pic>
      <p:sp>
        <p:nvSpPr>
          <p:cNvPr id="12" name="Rectangle 3"/>
          <p:cNvSpPr txBox="1">
            <a:spLocks noChangeArrowheads="1"/>
          </p:cNvSpPr>
          <p:nvPr/>
        </p:nvSpPr>
        <p:spPr>
          <a:xfrm>
            <a:off x="3643306" y="357166"/>
            <a:ext cx="5286412" cy="135732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>
            <a:normAutofit fontScale="85000" lnSpcReduction="10000"/>
          </a:bodyPr>
          <a:lstStyle/>
          <a:p>
            <a:pPr marL="609600" marR="0" lvl="0" indent="-609600" algn="r" defTabSz="914400" rtl="0" eaLnBrk="1" fontAlgn="auto" latinLnBrk="0" hangingPunct="1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</a:t>
            </a:r>
            <a:r>
              <a:rPr kumimoji="0" lang="en-US" sz="1900" b="1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</a:t>
            </a: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a message)</a:t>
            </a:r>
            <a:endParaRPr kumimoji="0" lang="pl-PL" sz="1900" b="0" i="0" u="none" strike="noStrike" kern="120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609600" marR="0" lvl="0" indent="-609600" algn="l" defTabSz="914400" rtl="0" eaLnBrk="1" fontAlgn="auto" latinLnBrk="0" hangingPunct="1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609600" indent="-609600">
              <a:lnSpc>
                <a:spcPct val="80000"/>
              </a:lnSpc>
              <a:buFontTx/>
              <a:buAutoNum type="arabicPeriod"/>
            </a:pPr>
            <a:r>
              <a:rPr lang="en-US" sz="2400" dirty="0"/>
              <a:t> the key </a:t>
            </a:r>
            <a:r>
              <a:rPr lang="pl-PL" sz="2400" b="1" i="1" dirty="0">
                <a:solidFill>
                  <a:srgbClr val="FF0000"/>
                </a:solidFill>
              </a:rPr>
              <a:t>K</a:t>
            </a:r>
            <a:r>
              <a:rPr lang="en-US" sz="2400" dirty="0"/>
              <a:t> is chosen uniformly at random</a:t>
            </a:r>
            <a:br>
              <a:rPr lang="pl-PL" sz="2400" dirty="0"/>
            </a:br>
            <a:endParaRPr lang="en-US" sz="2400" b="1" dirty="0">
              <a:solidFill>
                <a:srgbClr val="993300"/>
              </a:solidFill>
            </a:endParaRPr>
          </a:p>
          <a:p>
            <a:pPr marL="609600" indent="-609600">
              <a:lnSpc>
                <a:spcPct val="80000"/>
              </a:lnSpc>
              <a:buFontTx/>
              <a:buAutoNum type="arabicPeriod"/>
            </a:pP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pl-PL" sz="2400" b="1" i="1" dirty="0">
                <a:solidFill>
                  <a:srgbClr val="FF0000"/>
                </a:solidFill>
              </a:rPr>
              <a:t>C</a:t>
            </a:r>
            <a:r>
              <a:rPr lang="pl-PL" sz="2400" b="1" dirty="0">
                <a:solidFill>
                  <a:srgbClr val="FF0000"/>
                </a:solidFill>
              </a:rPr>
              <a:t> </a:t>
            </a:r>
            <a:r>
              <a:rPr lang="en-US" sz="2400" b="1" dirty="0">
                <a:solidFill>
                  <a:srgbClr val="FF0000"/>
                </a:solidFill>
              </a:rPr>
              <a:t>:= </a:t>
            </a:r>
            <a:r>
              <a:rPr lang="en-US" sz="2400" b="1" dirty="0" err="1">
                <a:solidFill>
                  <a:srgbClr val="FF0000"/>
                </a:solidFill>
              </a:rPr>
              <a:t>Enc</a:t>
            </a:r>
            <a:r>
              <a:rPr lang="pl-PL" sz="2400" b="1" i="1" baseline="-25000" dirty="0">
                <a:solidFill>
                  <a:srgbClr val="FF0000"/>
                </a:solidFill>
              </a:rPr>
              <a:t>K</a:t>
            </a:r>
            <a:r>
              <a:rPr lang="en-US" sz="2400" b="1" dirty="0">
                <a:solidFill>
                  <a:srgbClr val="FF0000"/>
                </a:solidFill>
              </a:rPr>
              <a:t>(</a:t>
            </a:r>
            <a:r>
              <a:rPr lang="en-US" sz="2400" b="1" i="1" dirty="0">
                <a:solidFill>
                  <a:srgbClr val="FF0000"/>
                </a:solidFill>
              </a:rPr>
              <a:t>m</a:t>
            </a:r>
            <a:r>
              <a:rPr lang="en-US" sz="2400" b="1" dirty="0">
                <a:solidFill>
                  <a:srgbClr val="FF0000"/>
                </a:solidFill>
              </a:rPr>
              <a:t>)</a:t>
            </a:r>
            <a:r>
              <a:rPr lang="pl-PL" sz="2400" b="1" dirty="0">
                <a:solidFill>
                  <a:srgbClr val="993300"/>
                </a:solidFill>
              </a:rPr>
              <a:t> </a:t>
            </a:r>
            <a:r>
              <a:rPr lang="en-US" sz="2400" dirty="0"/>
              <a:t>is given to the adversary</a:t>
            </a:r>
          </a:p>
          <a:p>
            <a:pPr marL="609600" marR="0" lvl="0" indent="-609600" algn="l" defTabSz="914400" rtl="0" eaLnBrk="1" fontAlgn="auto" latinLnBrk="0" hangingPunct="1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0577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8" grpId="0" animBg="1"/>
      <p:bldP spid="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Plan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57356" y="1643050"/>
            <a:ext cx="5929354" cy="4525963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GB" dirty="0"/>
              <a:t>Introduction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Historical ciphers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Information-theoretic security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Computational security</a:t>
            </a:r>
          </a:p>
          <a:p>
            <a:pPr marL="514350" indent="-514350">
              <a:buNone/>
            </a:pPr>
            <a:endParaRPr lang="en-US" dirty="0"/>
          </a:p>
        </p:txBody>
      </p:sp>
      <p:sp>
        <p:nvSpPr>
          <p:cNvPr id="4" name="Left Arrow 3"/>
          <p:cNvSpPr/>
          <p:nvPr/>
        </p:nvSpPr>
        <p:spPr>
          <a:xfrm flipH="1">
            <a:off x="357158" y="1571612"/>
            <a:ext cx="1214446" cy="714380"/>
          </a:xfrm>
          <a:prstGeom prst="lef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166867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158" y="285728"/>
            <a:ext cx="7498080" cy="1143000"/>
          </a:xfrm>
        </p:spPr>
        <p:txBody>
          <a:bodyPr/>
          <a:lstStyle/>
          <a:p>
            <a:pPr algn="l"/>
            <a:r>
              <a:rPr lang="en-US" sz="4400" dirty="0"/>
              <a:t>Idea </a:t>
            </a:r>
            <a:r>
              <a:rPr lang="pl-PL" sz="4400" dirty="0"/>
              <a:t>2</a:t>
            </a:r>
            <a:endParaRPr lang="en-US" dirty="0"/>
          </a:p>
        </p:txBody>
      </p:sp>
      <p:sp>
        <p:nvSpPr>
          <p:cNvPr id="4" name="Text Box 5"/>
          <p:cNvSpPr txBox="1">
            <a:spLocks noChangeArrowheads="1"/>
          </p:cNvSpPr>
          <p:nvPr/>
        </p:nvSpPr>
        <p:spPr bwMode="auto">
          <a:xfrm>
            <a:off x="714348" y="2538707"/>
            <a:ext cx="7918664" cy="461665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“The adversary should not be able to compute </a:t>
            </a:r>
            <a:r>
              <a:rPr lang="pl-PL" sz="2400" b="1" i="1" dirty="0">
                <a:solidFill>
                  <a:srgbClr val="FF0000"/>
                </a:solidFill>
              </a:rPr>
              <a:t>m</a:t>
            </a:r>
            <a:r>
              <a:rPr lang="en-US" sz="2400" dirty="0"/>
              <a:t>.”</a:t>
            </a:r>
            <a:endParaRPr lang="en-US" sz="2400" b="1" dirty="0"/>
          </a:p>
        </p:txBody>
      </p:sp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642910" y="3643314"/>
            <a:ext cx="7990102" cy="1477328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endParaRPr lang="en-GB" dirty="0"/>
          </a:p>
          <a:p>
            <a:r>
              <a:rPr lang="pl-PL" sz="2400" dirty="0"/>
              <a:t>What if the adversary can compute, e.g., the first half of </a:t>
            </a:r>
            <a:r>
              <a:rPr lang="pl-PL" sz="2400" b="1" i="1" dirty="0">
                <a:solidFill>
                  <a:srgbClr val="FF0000"/>
                </a:solidFill>
              </a:rPr>
              <a:t>m</a:t>
            </a:r>
            <a:r>
              <a:rPr lang="pl-PL" sz="2400" dirty="0"/>
              <a:t>?</a:t>
            </a:r>
          </a:p>
          <a:p>
            <a:endParaRPr lang="pl-PL" sz="2400" dirty="0"/>
          </a:p>
          <a:p>
            <a:r>
              <a:rPr lang="pl-PL" sz="2400" dirty="0"/>
              <a:t> </a:t>
            </a:r>
            <a:endParaRPr lang="en-US" sz="2400" dirty="0"/>
          </a:p>
        </p:txBody>
      </p:sp>
      <p:sp>
        <p:nvSpPr>
          <p:cNvPr id="8" name="Rectangle 7"/>
          <p:cNvSpPr/>
          <p:nvPr/>
        </p:nvSpPr>
        <p:spPr>
          <a:xfrm>
            <a:off x="3944346" y="3345420"/>
            <a:ext cx="1342034" cy="369332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pl-PL" b="1" dirty="0"/>
              <a:t>A p</a:t>
            </a:r>
            <a:r>
              <a:rPr lang="en-US" b="1" dirty="0" err="1"/>
              <a:t>roblem</a:t>
            </a:r>
            <a:endParaRPr lang="en-GB" b="1" dirty="0"/>
          </a:p>
        </p:txBody>
      </p:sp>
      <p:sp>
        <p:nvSpPr>
          <p:cNvPr id="9" name="Rectangle 8"/>
          <p:cNvSpPr/>
          <p:nvPr/>
        </p:nvSpPr>
        <p:spPr>
          <a:xfrm>
            <a:off x="4143372" y="2214554"/>
            <a:ext cx="1008609" cy="369332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pl-PL" b="1" dirty="0"/>
              <a:t>An idea</a:t>
            </a:r>
            <a:endParaRPr lang="en-GB" b="1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3492243"/>
              </p:ext>
            </p:extLst>
          </p:nvPr>
        </p:nvGraphicFramePr>
        <p:xfrm>
          <a:off x="2285984" y="4500570"/>
          <a:ext cx="4786344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29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525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977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722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1444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7150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l-PL" i="1" dirty="0">
                          <a:solidFill>
                            <a:srgbClr val="FF0000"/>
                          </a:solidFill>
                        </a:rPr>
                        <a:t>m</a:t>
                      </a:r>
                      <a:r>
                        <a:rPr lang="pl-PL" baseline="-25000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en-US" baseline="-250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>
                          <a:solidFill>
                            <a:srgbClr val="FF0000"/>
                          </a:solidFill>
                        </a:rPr>
                        <a:t>...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i="1" dirty="0">
                          <a:solidFill>
                            <a:srgbClr val="FF0000"/>
                          </a:solidFill>
                        </a:rPr>
                        <a:t>m</a:t>
                      </a:r>
                      <a:r>
                        <a:rPr lang="pl-PL" baseline="-25000" dirty="0">
                          <a:solidFill>
                            <a:srgbClr val="FF0000"/>
                          </a:solidFill>
                        </a:rPr>
                        <a:t>|</a:t>
                      </a:r>
                      <a:r>
                        <a:rPr lang="pl-PL" i="1" baseline="-25000" dirty="0">
                          <a:solidFill>
                            <a:srgbClr val="FF0000"/>
                          </a:solidFill>
                        </a:rPr>
                        <a:t>m</a:t>
                      </a:r>
                      <a:r>
                        <a:rPr lang="pl-PL" baseline="-25000" dirty="0">
                          <a:solidFill>
                            <a:srgbClr val="FF0000"/>
                          </a:solidFill>
                        </a:rPr>
                        <a:t>|/2</a:t>
                      </a:r>
                      <a:endParaRPr lang="en-US" baseline="-250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>
                          <a:solidFill>
                            <a:srgbClr val="FF0000"/>
                          </a:solidFill>
                        </a:rPr>
                        <a:t>?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>
                          <a:solidFill>
                            <a:srgbClr val="FF0000"/>
                          </a:solidFill>
                        </a:rPr>
                        <a:t>...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>
                          <a:solidFill>
                            <a:srgbClr val="FF0000"/>
                          </a:solidFill>
                        </a:rPr>
                        <a:t>?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12" name="Picture 2" descr="C:\Users\Stefan\AppData\Local\Microsoft\Windows\Temporary Internet Files\Content.IE5\INS1KHJR\MCj04244520000[1].wm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14744" y="5214950"/>
            <a:ext cx="1851025" cy="1511300"/>
          </a:xfrm>
          <a:prstGeom prst="rect">
            <a:avLst/>
          </a:prstGeom>
          <a:noFill/>
        </p:spPr>
      </p:pic>
      <p:sp>
        <p:nvSpPr>
          <p:cNvPr id="11" name="Rectangle 3"/>
          <p:cNvSpPr txBox="1">
            <a:spLocks noChangeArrowheads="1"/>
          </p:cNvSpPr>
          <p:nvPr/>
        </p:nvSpPr>
        <p:spPr>
          <a:xfrm>
            <a:off x="3643306" y="357166"/>
            <a:ext cx="5286412" cy="135732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>
            <a:normAutofit fontScale="85000" lnSpcReduction="10000"/>
          </a:bodyPr>
          <a:lstStyle/>
          <a:p>
            <a:pPr marL="609600" marR="0" lvl="0" indent="-609600" algn="r" defTabSz="914400" rtl="0" eaLnBrk="1" fontAlgn="auto" latinLnBrk="0" hangingPunct="1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</a:t>
            </a:r>
            <a:r>
              <a:rPr kumimoji="0" lang="en-US" sz="1900" b="1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</a:t>
            </a: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a message)</a:t>
            </a:r>
            <a:endParaRPr kumimoji="0" lang="pl-PL" sz="1900" b="0" i="0" u="none" strike="noStrike" kern="120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609600" marR="0" lvl="0" indent="-609600" algn="l" defTabSz="914400" rtl="0" eaLnBrk="1" fontAlgn="auto" latinLnBrk="0" hangingPunct="1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609600" indent="-609600">
              <a:lnSpc>
                <a:spcPct val="80000"/>
              </a:lnSpc>
              <a:buFontTx/>
              <a:buAutoNum type="arabicPeriod"/>
            </a:pPr>
            <a:r>
              <a:rPr lang="en-US" sz="2400" dirty="0"/>
              <a:t> the key </a:t>
            </a:r>
            <a:r>
              <a:rPr lang="pl-PL" sz="2400" b="1" i="1" dirty="0">
                <a:solidFill>
                  <a:srgbClr val="FF0000"/>
                </a:solidFill>
              </a:rPr>
              <a:t>K</a:t>
            </a:r>
            <a:r>
              <a:rPr lang="en-US" sz="2400" dirty="0"/>
              <a:t> is chosen uniformly at random</a:t>
            </a:r>
            <a:br>
              <a:rPr lang="pl-PL" sz="2400" dirty="0"/>
            </a:br>
            <a:endParaRPr lang="en-US" sz="2400" b="1" dirty="0">
              <a:solidFill>
                <a:srgbClr val="993300"/>
              </a:solidFill>
            </a:endParaRPr>
          </a:p>
          <a:p>
            <a:pPr marL="609600" indent="-609600">
              <a:lnSpc>
                <a:spcPct val="80000"/>
              </a:lnSpc>
              <a:buFontTx/>
              <a:buAutoNum type="arabicPeriod"/>
            </a:pP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pl-PL" sz="2400" b="1" i="1" dirty="0">
                <a:solidFill>
                  <a:srgbClr val="FF0000"/>
                </a:solidFill>
              </a:rPr>
              <a:t>C</a:t>
            </a:r>
            <a:r>
              <a:rPr lang="pl-PL" sz="2400" b="1" dirty="0">
                <a:solidFill>
                  <a:srgbClr val="FF0000"/>
                </a:solidFill>
              </a:rPr>
              <a:t> </a:t>
            </a:r>
            <a:r>
              <a:rPr lang="en-US" sz="2400" b="1" dirty="0">
                <a:solidFill>
                  <a:srgbClr val="FF0000"/>
                </a:solidFill>
              </a:rPr>
              <a:t>:= </a:t>
            </a:r>
            <a:r>
              <a:rPr lang="en-US" sz="2400" b="1" dirty="0" err="1">
                <a:solidFill>
                  <a:srgbClr val="FF0000"/>
                </a:solidFill>
              </a:rPr>
              <a:t>Enc</a:t>
            </a:r>
            <a:r>
              <a:rPr lang="pl-PL" sz="2400" b="1" i="1" baseline="-25000" dirty="0">
                <a:solidFill>
                  <a:srgbClr val="FF0000"/>
                </a:solidFill>
              </a:rPr>
              <a:t>K</a:t>
            </a:r>
            <a:r>
              <a:rPr lang="en-US" sz="2400" b="1" dirty="0">
                <a:solidFill>
                  <a:srgbClr val="FF0000"/>
                </a:solidFill>
              </a:rPr>
              <a:t>(</a:t>
            </a:r>
            <a:r>
              <a:rPr lang="en-US" sz="2400" b="1" i="1" dirty="0">
                <a:solidFill>
                  <a:srgbClr val="FF0000"/>
                </a:solidFill>
              </a:rPr>
              <a:t>m</a:t>
            </a:r>
            <a:r>
              <a:rPr lang="en-US" sz="2400" b="1" dirty="0">
                <a:solidFill>
                  <a:srgbClr val="FF0000"/>
                </a:solidFill>
              </a:rPr>
              <a:t>)</a:t>
            </a:r>
            <a:r>
              <a:rPr lang="pl-PL" sz="2400" b="1" dirty="0">
                <a:solidFill>
                  <a:srgbClr val="993300"/>
                </a:solidFill>
              </a:rPr>
              <a:t> </a:t>
            </a:r>
            <a:r>
              <a:rPr lang="en-US" sz="2400" dirty="0"/>
              <a:t>is given to the adversary</a:t>
            </a:r>
          </a:p>
          <a:p>
            <a:pPr marL="609600" marR="0" lvl="0" indent="-609600" algn="l" defTabSz="914400" rtl="0" eaLnBrk="1" fontAlgn="auto" latinLnBrk="0" hangingPunct="1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62613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8" grpId="0" animBg="1"/>
      <p:bldP spid="9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158" y="285728"/>
            <a:ext cx="7498080" cy="1143000"/>
          </a:xfrm>
        </p:spPr>
        <p:txBody>
          <a:bodyPr/>
          <a:lstStyle/>
          <a:p>
            <a:pPr algn="l"/>
            <a:r>
              <a:rPr lang="en-US" sz="4400" dirty="0"/>
              <a:t>Idea </a:t>
            </a:r>
            <a:r>
              <a:rPr lang="pl-PL" sz="4400" dirty="0"/>
              <a:t>3</a:t>
            </a:r>
            <a:endParaRPr lang="en-US" dirty="0"/>
          </a:p>
        </p:txBody>
      </p:sp>
      <p:sp>
        <p:nvSpPr>
          <p:cNvPr id="4" name="Text Box 5"/>
          <p:cNvSpPr txBox="1">
            <a:spLocks noChangeArrowheads="1"/>
          </p:cNvSpPr>
          <p:nvPr/>
        </p:nvSpPr>
        <p:spPr bwMode="auto">
          <a:xfrm>
            <a:off x="642910" y="2340911"/>
            <a:ext cx="8119194" cy="461665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“The adversary should not </a:t>
            </a:r>
            <a:r>
              <a:rPr lang="pl-PL" sz="2400" dirty="0"/>
              <a:t>learn any information about </a:t>
            </a:r>
            <a:r>
              <a:rPr lang="pl-PL" sz="2400" b="1" i="1" dirty="0">
                <a:solidFill>
                  <a:srgbClr val="FF0000"/>
                </a:solidFill>
              </a:rPr>
              <a:t>m</a:t>
            </a:r>
            <a:r>
              <a:rPr lang="en-US" sz="2400" dirty="0"/>
              <a:t>.”</a:t>
            </a:r>
            <a:endParaRPr lang="en-US" sz="2400" b="1" dirty="0"/>
          </a:p>
        </p:txBody>
      </p:sp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642910" y="3429000"/>
            <a:ext cx="8119194" cy="1477328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endParaRPr lang="en-GB" dirty="0"/>
          </a:p>
          <a:p>
            <a:r>
              <a:rPr lang="pl-PL" sz="2400" dirty="0"/>
              <a:t>But he may already have some a priori information about </a:t>
            </a:r>
            <a:r>
              <a:rPr lang="pl-PL" sz="2400" b="1" i="1" dirty="0">
                <a:solidFill>
                  <a:srgbClr val="FF0000"/>
                </a:solidFill>
              </a:rPr>
              <a:t>m</a:t>
            </a:r>
            <a:r>
              <a:rPr lang="pl-PL" sz="2400" dirty="0"/>
              <a:t>!</a:t>
            </a:r>
          </a:p>
          <a:p>
            <a:endParaRPr lang="pl-PL" sz="2400" dirty="0"/>
          </a:p>
          <a:p>
            <a:r>
              <a:rPr lang="pl-PL" sz="2400" dirty="0"/>
              <a:t>For example he may know that </a:t>
            </a:r>
            <a:r>
              <a:rPr lang="pl-PL" sz="2400" b="1" i="1" dirty="0">
                <a:solidFill>
                  <a:srgbClr val="FF0000"/>
                </a:solidFill>
              </a:rPr>
              <a:t>m</a:t>
            </a:r>
            <a:r>
              <a:rPr lang="pl-PL" sz="2400" b="1" dirty="0">
                <a:solidFill>
                  <a:srgbClr val="FF0000"/>
                </a:solidFill>
              </a:rPr>
              <a:t> </a:t>
            </a:r>
            <a:r>
              <a:rPr lang="pl-PL" sz="2400" dirty="0"/>
              <a:t>is a sentence in English...</a:t>
            </a:r>
            <a:endParaRPr lang="en-US" sz="2400" dirty="0"/>
          </a:p>
        </p:txBody>
      </p:sp>
      <p:sp>
        <p:nvSpPr>
          <p:cNvPr id="8" name="Rectangle 7"/>
          <p:cNvSpPr/>
          <p:nvPr/>
        </p:nvSpPr>
        <p:spPr>
          <a:xfrm>
            <a:off x="3944346" y="3131106"/>
            <a:ext cx="1342034" cy="369332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pl-PL" b="1" dirty="0"/>
              <a:t>A p</a:t>
            </a:r>
            <a:r>
              <a:rPr lang="en-US" b="1" dirty="0" err="1"/>
              <a:t>roblem</a:t>
            </a:r>
            <a:endParaRPr lang="en-GB" b="1" dirty="0"/>
          </a:p>
        </p:txBody>
      </p:sp>
      <p:sp>
        <p:nvSpPr>
          <p:cNvPr id="9" name="Rectangle 8"/>
          <p:cNvSpPr/>
          <p:nvPr/>
        </p:nvSpPr>
        <p:spPr>
          <a:xfrm>
            <a:off x="4071934" y="2033277"/>
            <a:ext cx="1008609" cy="369332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pl-PL" b="1" dirty="0"/>
              <a:t>An idea</a:t>
            </a:r>
            <a:endParaRPr lang="en-GB" b="1" dirty="0"/>
          </a:p>
        </p:txBody>
      </p:sp>
      <p:pic>
        <p:nvPicPr>
          <p:cNvPr id="3074" name="Picture 2" descr="C:\Users\Stefan\AppData\Local\Microsoft\Windows\Temporary Internet Files\Content.IE5\INS1KHJR\MCj04244520000[1].wm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14744" y="5143512"/>
            <a:ext cx="1851025" cy="1511300"/>
          </a:xfrm>
          <a:prstGeom prst="rect">
            <a:avLst/>
          </a:prstGeom>
          <a:noFill/>
        </p:spPr>
      </p:pic>
      <p:sp>
        <p:nvSpPr>
          <p:cNvPr id="10" name="Rectangle 3"/>
          <p:cNvSpPr txBox="1">
            <a:spLocks noChangeArrowheads="1"/>
          </p:cNvSpPr>
          <p:nvPr/>
        </p:nvSpPr>
        <p:spPr>
          <a:xfrm>
            <a:off x="3643306" y="357166"/>
            <a:ext cx="5286412" cy="135732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>
            <a:normAutofit fontScale="85000" lnSpcReduction="10000"/>
          </a:bodyPr>
          <a:lstStyle/>
          <a:p>
            <a:pPr marL="609600" marR="0" lvl="0" indent="-609600" algn="r" defTabSz="914400" rtl="0" eaLnBrk="1" fontAlgn="auto" latinLnBrk="0" hangingPunct="1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</a:t>
            </a:r>
            <a:r>
              <a:rPr kumimoji="0" lang="en-US" sz="1900" b="1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</a:t>
            </a: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a message)</a:t>
            </a:r>
            <a:endParaRPr kumimoji="0" lang="pl-PL" sz="1900" b="0" i="0" u="none" strike="noStrike" kern="120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609600" marR="0" lvl="0" indent="-609600" algn="l" defTabSz="914400" rtl="0" eaLnBrk="1" fontAlgn="auto" latinLnBrk="0" hangingPunct="1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609600" indent="-609600">
              <a:lnSpc>
                <a:spcPct val="80000"/>
              </a:lnSpc>
              <a:buFontTx/>
              <a:buAutoNum type="arabicPeriod"/>
            </a:pPr>
            <a:r>
              <a:rPr lang="en-US" sz="2400" dirty="0"/>
              <a:t> the key </a:t>
            </a:r>
            <a:r>
              <a:rPr lang="pl-PL" sz="2400" b="1" i="1" dirty="0">
                <a:solidFill>
                  <a:srgbClr val="FF0000"/>
                </a:solidFill>
              </a:rPr>
              <a:t>K</a:t>
            </a:r>
            <a:r>
              <a:rPr lang="en-US" sz="2400" dirty="0"/>
              <a:t> is chosen uniformly at random</a:t>
            </a:r>
            <a:br>
              <a:rPr lang="pl-PL" sz="2400" dirty="0"/>
            </a:br>
            <a:endParaRPr lang="en-US" sz="2400" b="1" dirty="0">
              <a:solidFill>
                <a:srgbClr val="993300"/>
              </a:solidFill>
            </a:endParaRPr>
          </a:p>
          <a:p>
            <a:pPr marL="609600" indent="-609600">
              <a:lnSpc>
                <a:spcPct val="80000"/>
              </a:lnSpc>
              <a:buFontTx/>
              <a:buAutoNum type="arabicPeriod"/>
            </a:pP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pl-PL" sz="2400" b="1" i="1" dirty="0">
                <a:solidFill>
                  <a:srgbClr val="FF0000"/>
                </a:solidFill>
              </a:rPr>
              <a:t>C</a:t>
            </a:r>
            <a:r>
              <a:rPr lang="pl-PL" sz="2400" b="1" dirty="0">
                <a:solidFill>
                  <a:srgbClr val="FF0000"/>
                </a:solidFill>
              </a:rPr>
              <a:t> </a:t>
            </a:r>
            <a:r>
              <a:rPr lang="en-US" sz="2400" b="1" dirty="0">
                <a:solidFill>
                  <a:srgbClr val="FF0000"/>
                </a:solidFill>
              </a:rPr>
              <a:t>:= </a:t>
            </a:r>
            <a:r>
              <a:rPr lang="en-US" sz="2400" b="1" dirty="0" err="1">
                <a:solidFill>
                  <a:srgbClr val="FF0000"/>
                </a:solidFill>
              </a:rPr>
              <a:t>Enc</a:t>
            </a:r>
            <a:r>
              <a:rPr lang="pl-PL" sz="2400" b="1" i="1" baseline="-25000" dirty="0">
                <a:solidFill>
                  <a:srgbClr val="FF0000"/>
                </a:solidFill>
              </a:rPr>
              <a:t>K</a:t>
            </a:r>
            <a:r>
              <a:rPr lang="en-US" sz="2400" b="1" dirty="0">
                <a:solidFill>
                  <a:srgbClr val="FF0000"/>
                </a:solidFill>
              </a:rPr>
              <a:t>(</a:t>
            </a:r>
            <a:r>
              <a:rPr lang="en-US" sz="2400" b="1" i="1" dirty="0">
                <a:solidFill>
                  <a:srgbClr val="FF0000"/>
                </a:solidFill>
              </a:rPr>
              <a:t>m</a:t>
            </a:r>
            <a:r>
              <a:rPr lang="en-US" sz="2400" b="1" dirty="0">
                <a:solidFill>
                  <a:srgbClr val="FF0000"/>
                </a:solidFill>
              </a:rPr>
              <a:t>)</a:t>
            </a:r>
            <a:r>
              <a:rPr lang="pl-PL" sz="2400" b="1" dirty="0">
                <a:solidFill>
                  <a:srgbClr val="993300"/>
                </a:solidFill>
              </a:rPr>
              <a:t> </a:t>
            </a:r>
            <a:r>
              <a:rPr lang="en-US" sz="2400" dirty="0"/>
              <a:t>is given to the adversary</a:t>
            </a:r>
          </a:p>
          <a:p>
            <a:pPr marL="609600" marR="0" lvl="0" indent="-609600" algn="l" defTabSz="914400" rtl="0" eaLnBrk="1" fontAlgn="auto" latinLnBrk="0" hangingPunct="1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61404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8" grpId="0" animBg="1"/>
      <p:bldP spid="9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158" y="285728"/>
            <a:ext cx="7498080" cy="1143000"/>
          </a:xfrm>
        </p:spPr>
        <p:txBody>
          <a:bodyPr/>
          <a:lstStyle/>
          <a:p>
            <a:pPr algn="l"/>
            <a:r>
              <a:rPr lang="en-US" sz="4400" dirty="0"/>
              <a:t>Idea </a:t>
            </a:r>
            <a:r>
              <a:rPr lang="pl-PL" sz="4400" dirty="0"/>
              <a:t>4</a:t>
            </a:r>
            <a:endParaRPr lang="en-US" dirty="0"/>
          </a:p>
        </p:txBody>
      </p:sp>
      <p:sp>
        <p:nvSpPr>
          <p:cNvPr id="4" name="Text Box 5"/>
          <p:cNvSpPr txBox="1">
            <a:spLocks noChangeArrowheads="1"/>
          </p:cNvSpPr>
          <p:nvPr/>
        </p:nvSpPr>
        <p:spPr bwMode="auto">
          <a:xfrm>
            <a:off x="571472" y="2681583"/>
            <a:ext cx="7858180" cy="830997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“The adversary should not </a:t>
            </a:r>
            <a:r>
              <a:rPr lang="pl-PL" sz="2400" dirty="0"/>
              <a:t>learn any </a:t>
            </a:r>
            <a:r>
              <a:rPr lang="pl-PL" sz="2400" b="1" u="sng" dirty="0">
                <a:solidFill>
                  <a:schemeClr val="accent6"/>
                </a:solidFill>
              </a:rPr>
              <a:t>additional</a:t>
            </a:r>
            <a:r>
              <a:rPr lang="pl-PL" sz="2400" dirty="0"/>
              <a:t> information about </a:t>
            </a:r>
            <a:r>
              <a:rPr lang="pl-PL" sz="2400" b="1" i="1" dirty="0">
                <a:solidFill>
                  <a:srgbClr val="FF0000"/>
                </a:solidFill>
              </a:rPr>
              <a:t>m</a:t>
            </a:r>
            <a:r>
              <a:rPr lang="en-US" sz="2400" dirty="0"/>
              <a:t>.”</a:t>
            </a:r>
            <a:endParaRPr lang="en-US" sz="2400" b="1" dirty="0"/>
          </a:p>
        </p:txBody>
      </p:sp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571472" y="3857628"/>
            <a:ext cx="7858180" cy="830997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r>
              <a:rPr lang="pl-PL" sz="2400" dirty="0"/>
              <a:t>This makes much more sense.</a:t>
            </a:r>
          </a:p>
          <a:p>
            <a:pPr algn="r"/>
            <a:r>
              <a:rPr lang="pl-PL" sz="2400" dirty="0"/>
              <a:t>But how to formalize it?</a:t>
            </a:r>
            <a:endParaRPr lang="en-US" sz="2400" dirty="0"/>
          </a:p>
        </p:txBody>
      </p:sp>
      <p:sp>
        <p:nvSpPr>
          <p:cNvPr id="9" name="Rectangle 8"/>
          <p:cNvSpPr/>
          <p:nvPr/>
        </p:nvSpPr>
        <p:spPr>
          <a:xfrm>
            <a:off x="4071934" y="2357430"/>
            <a:ext cx="1008609" cy="369332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pl-PL" b="1" dirty="0"/>
              <a:t>An idea</a:t>
            </a:r>
            <a:endParaRPr lang="en-GB" b="1" dirty="0"/>
          </a:p>
        </p:txBody>
      </p:sp>
      <p:pic>
        <p:nvPicPr>
          <p:cNvPr id="2051" name="Picture 3" descr="C:\Users\Stefan\AppData\Local\Microsoft\Windows\Temporary Internet Files\Content.IE5\CW4TS6I4\MCj04244480000[1].wm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71934" y="5072074"/>
            <a:ext cx="1357322" cy="1433549"/>
          </a:xfrm>
          <a:prstGeom prst="rect">
            <a:avLst/>
          </a:prstGeom>
          <a:noFill/>
        </p:spPr>
      </p:pic>
      <p:sp>
        <p:nvSpPr>
          <p:cNvPr id="8" name="Rectangle 3"/>
          <p:cNvSpPr txBox="1">
            <a:spLocks noChangeArrowheads="1"/>
          </p:cNvSpPr>
          <p:nvPr/>
        </p:nvSpPr>
        <p:spPr>
          <a:xfrm>
            <a:off x="3643306" y="357166"/>
            <a:ext cx="5286412" cy="135732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>
            <a:normAutofit fontScale="85000" lnSpcReduction="10000"/>
          </a:bodyPr>
          <a:lstStyle/>
          <a:p>
            <a:pPr marL="609600" marR="0" lvl="0" indent="-609600" algn="r" defTabSz="914400" rtl="0" eaLnBrk="1" fontAlgn="auto" latinLnBrk="0" hangingPunct="1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</a:t>
            </a:r>
            <a:r>
              <a:rPr kumimoji="0" lang="en-US" sz="1900" b="1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</a:t>
            </a: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a message)</a:t>
            </a:r>
            <a:endParaRPr kumimoji="0" lang="pl-PL" sz="1900" b="0" i="0" u="none" strike="noStrike" kern="120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609600" marR="0" lvl="0" indent="-609600" algn="l" defTabSz="914400" rtl="0" eaLnBrk="1" fontAlgn="auto" latinLnBrk="0" hangingPunct="1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609600" indent="-609600">
              <a:lnSpc>
                <a:spcPct val="80000"/>
              </a:lnSpc>
              <a:buFontTx/>
              <a:buAutoNum type="arabicPeriod"/>
            </a:pPr>
            <a:r>
              <a:rPr lang="en-US" sz="2400" dirty="0"/>
              <a:t> the key </a:t>
            </a:r>
            <a:r>
              <a:rPr lang="pl-PL" sz="2400" b="1" i="1" dirty="0">
                <a:solidFill>
                  <a:srgbClr val="FF0000"/>
                </a:solidFill>
              </a:rPr>
              <a:t>K</a:t>
            </a:r>
            <a:r>
              <a:rPr lang="en-US" sz="2400" dirty="0"/>
              <a:t> is chosen uniformly at random</a:t>
            </a:r>
            <a:br>
              <a:rPr lang="pl-PL" sz="2400" dirty="0"/>
            </a:br>
            <a:endParaRPr lang="en-US" sz="2400" b="1" dirty="0">
              <a:solidFill>
                <a:srgbClr val="993300"/>
              </a:solidFill>
            </a:endParaRPr>
          </a:p>
          <a:p>
            <a:pPr marL="609600" indent="-609600">
              <a:lnSpc>
                <a:spcPct val="80000"/>
              </a:lnSpc>
              <a:buFontTx/>
              <a:buAutoNum type="arabicPeriod"/>
            </a:pP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pl-PL" sz="2400" b="1" i="1" dirty="0">
                <a:solidFill>
                  <a:srgbClr val="FF0000"/>
                </a:solidFill>
              </a:rPr>
              <a:t>C</a:t>
            </a:r>
            <a:r>
              <a:rPr lang="pl-PL" sz="2400" b="1" dirty="0">
                <a:solidFill>
                  <a:srgbClr val="FF0000"/>
                </a:solidFill>
              </a:rPr>
              <a:t> </a:t>
            </a:r>
            <a:r>
              <a:rPr lang="en-US" sz="2400" b="1" dirty="0">
                <a:solidFill>
                  <a:srgbClr val="FF0000"/>
                </a:solidFill>
              </a:rPr>
              <a:t>:= </a:t>
            </a:r>
            <a:r>
              <a:rPr lang="en-US" sz="2400" b="1" dirty="0" err="1">
                <a:solidFill>
                  <a:srgbClr val="FF0000"/>
                </a:solidFill>
              </a:rPr>
              <a:t>Enc</a:t>
            </a:r>
            <a:r>
              <a:rPr lang="pl-PL" sz="2400" b="1" i="1" baseline="-25000" dirty="0">
                <a:solidFill>
                  <a:srgbClr val="FF0000"/>
                </a:solidFill>
              </a:rPr>
              <a:t>K</a:t>
            </a:r>
            <a:r>
              <a:rPr lang="en-US" sz="2400" b="1" dirty="0">
                <a:solidFill>
                  <a:srgbClr val="FF0000"/>
                </a:solidFill>
              </a:rPr>
              <a:t>(</a:t>
            </a:r>
            <a:r>
              <a:rPr lang="en-US" sz="2400" b="1" i="1" dirty="0">
                <a:solidFill>
                  <a:srgbClr val="FF0000"/>
                </a:solidFill>
              </a:rPr>
              <a:t>m</a:t>
            </a:r>
            <a:r>
              <a:rPr lang="en-US" sz="2400" b="1" dirty="0">
                <a:solidFill>
                  <a:srgbClr val="FF0000"/>
                </a:solidFill>
              </a:rPr>
              <a:t>)</a:t>
            </a:r>
            <a:r>
              <a:rPr lang="pl-PL" sz="2400" b="1" dirty="0">
                <a:solidFill>
                  <a:srgbClr val="993300"/>
                </a:solidFill>
              </a:rPr>
              <a:t> </a:t>
            </a:r>
            <a:r>
              <a:rPr lang="en-US" sz="2400" dirty="0"/>
              <a:t>is given to the adversary</a:t>
            </a:r>
          </a:p>
          <a:p>
            <a:pPr marL="609600" marR="0" lvl="0" indent="-609600" algn="l" defTabSz="914400" rtl="0" eaLnBrk="1" fontAlgn="auto" latinLnBrk="0" hangingPunct="1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42089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9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ular Callout 17"/>
          <p:cNvSpPr/>
          <p:nvPr/>
        </p:nvSpPr>
        <p:spPr>
          <a:xfrm>
            <a:off x="4286248" y="1643050"/>
            <a:ext cx="4572032" cy="1857388"/>
          </a:xfrm>
          <a:prstGeom prst="wedgeRectCallout">
            <a:avLst>
              <a:gd name="adj1" fmla="val -61125"/>
              <a:gd name="adj2" fmla="val -4243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t" anchorCtr="0"/>
          <a:lstStyle/>
          <a:p>
            <a:r>
              <a:rPr lang="en-US" dirty="0"/>
              <a:t>Eve knows that </a:t>
            </a:r>
            <a:endParaRPr lang="it-IT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25470"/>
          </a:xfrm>
        </p:spPr>
        <p:txBody>
          <a:bodyPr>
            <a:normAutofit/>
          </a:bodyPr>
          <a:lstStyle/>
          <a:p>
            <a:r>
              <a:rPr lang="en-US" dirty="0"/>
              <a:t>Example</a:t>
            </a:r>
            <a:endParaRPr lang="it-IT" dirty="0"/>
          </a:p>
        </p:txBody>
      </p:sp>
      <p:pic>
        <p:nvPicPr>
          <p:cNvPr id="4" name="Picture 5" descr="MCj04359410000[1]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00364" y="2214554"/>
            <a:ext cx="1285884" cy="889033"/>
          </a:xfrm>
          <a:prstGeom prst="rect">
            <a:avLst/>
          </a:prstGeom>
          <a:noFill/>
        </p:spPr>
      </p:pic>
      <p:pic>
        <p:nvPicPr>
          <p:cNvPr id="6" name="Picture 4" descr="MCj04158080000[1]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14281" y="2000240"/>
            <a:ext cx="1019529" cy="1071570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4357686" y="2643182"/>
            <a:ext cx="688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solidFill>
                  <a:srgbClr val="FF0000"/>
                </a:solidFill>
              </a:rPr>
              <a:t>m</a:t>
            </a:r>
            <a:r>
              <a:rPr lang="en-US" b="1" dirty="0">
                <a:solidFill>
                  <a:srgbClr val="FF0000"/>
                </a:solidFill>
              </a:rPr>
              <a:t> := </a:t>
            </a:r>
            <a:endParaRPr lang="it-IT" b="1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357818" y="2285992"/>
            <a:ext cx="3429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“</a:t>
            </a:r>
            <a:r>
              <a:rPr lang="en-US" i="1" dirty="0">
                <a:solidFill>
                  <a:srgbClr val="FF0000"/>
                </a:solidFill>
              </a:rPr>
              <a:t>I love you</a:t>
            </a:r>
            <a:r>
              <a:rPr lang="en-US" dirty="0">
                <a:solidFill>
                  <a:srgbClr val="FF0000"/>
                </a:solidFill>
              </a:rPr>
              <a:t>”               with prob. </a:t>
            </a:r>
            <a:r>
              <a:rPr lang="en-US" b="1" dirty="0">
                <a:solidFill>
                  <a:srgbClr val="FF0000"/>
                </a:solidFill>
              </a:rPr>
              <a:t>0.1</a:t>
            </a:r>
            <a:endParaRPr lang="it-IT" b="1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357818" y="2631040"/>
            <a:ext cx="3406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“</a:t>
            </a:r>
            <a:r>
              <a:rPr lang="en-US" i="1" dirty="0">
                <a:solidFill>
                  <a:srgbClr val="FF0000"/>
                </a:solidFill>
              </a:rPr>
              <a:t>I don’t love you</a:t>
            </a:r>
            <a:r>
              <a:rPr lang="en-US" dirty="0">
                <a:solidFill>
                  <a:srgbClr val="FF0000"/>
                </a:solidFill>
              </a:rPr>
              <a:t>”    with prob. </a:t>
            </a:r>
            <a:r>
              <a:rPr lang="en-US" b="1" dirty="0">
                <a:solidFill>
                  <a:srgbClr val="FF0000"/>
                </a:solidFill>
              </a:rPr>
              <a:t>0.7</a:t>
            </a:r>
            <a:endParaRPr lang="it-IT" b="1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357818" y="3000372"/>
            <a:ext cx="34197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“</a:t>
            </a:r>
            <a:r>
              <a:rPr lang="en-US" i="1" dirty="0">
                <a:solidFill>
                  <a:srgbClr val="FF0000"/>
                </a:solidFill>
              </a:rPr>
              <a:t>I hate you</a:t>
            </a:r>
            <a:r>
              <a:rPr lang="en-US" dirty="0">
                <a:solidFill>
                  <a:srgbClr val="FF0000"/>
                </a:solidFill>
              </a:rPr>
              <a:t>”              with prob. </a:t>
            </a:r>
            <a:r>
              <a:rPr lang="en-US" b="1" dirty="0">
                <a:solidFill>
                  <a:srgbClr val="FF0000"/>
                </a:solidFill>
              </a:rPr>
              <a:t>0.2</a:t>
            </a:r>
            <a:endParaRPr lang="it-IT" b="1" dirty="0">
              <a:solidFill>
                <a:srgbClr val="FF0000"/>
              </a:solidFill>
            </a:endParaRPr>
          </a:p>
        </p:txBody>
      </p:sp>
      <p:sp>
        <p:nvSpPr>
          <p:cNvPr id="12" name="Left Brace 11"/>
          <p:cNvSpPr/>
          <p:nvPr/>
        </p:nvSpPr>
        <p:spPr>
          <a:xfrm>
            <a:off x="5000628" y="2357430"/>
            <a:ext cx="428628" cy="1000132"/>
          </a:xfrm>
          <a:prstGeom prst="leftBrace">
            <a:avLst>
              <a:gd name="adj1" fmla="val 35987"/>
              <a:gd name="adj2" fmla="val 50000"/>
            </a:avLst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28596" y="1000108"/>
            <a:ext cx="571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>
                <a:solidFill>
                  <a:srgbClr val="FF0000"/>
                </a:solidFill>
              </a:rPr>
              <a:t>m</a:t>
            </a:r>
            <a:endParaRPr lang="it-IT" b="1" i="1" dirty="0">
              <a:solidFill>
                <a:srgbClr val="FF0000"/>
              </a:solidFill>
            </a:endParaRPr>
          </a:p>
        </p:txBody>
      </p:sp>
      <p:cxnSp>
        <p:nvCxnSpPr>
          <p:cNvPr id="15" name="Straight Arrow Connector 14"/>
          <p:cNvCxnSpPr>
            <a:stCxn id="13" idx="2"/>
            <a:endCxn id="6" idx="0"/>
          </p:cNvCxnSpPr>
          <p:nvPr/>
        </p:nvCxnSpPr>
        <p:spPr>
          <a:xfrm rot="16200000" flipH="1">
            <a:off x="403797" y="1679991"/>
            <a:ext cx="630800" cy="9698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ular Callout 18"/>
          <p:cNvSpPr/>
          <p:nvPr/>
        </p:nvSpPr>
        <p:spPr>
          <a:xfrm>
            <a:off x="4357686" y="4714884"/>
            <a:ext cx="4572032" cy="1857388"/>
          </a:xfrm>
          <a:prstGeom prst="wedgeRectCallout">
            <a:avLst>
              <a:gd name="adj1" fmla="val -61125"/>
              <a:gd name="adj2" fmla="val -4243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t" anchorCtr="0"/>
          <a:lstStyle/>
          <a:p>
            <a:r>
              <a:rPr lang="en-US" dirty="0"/>
              <a:t>Eve </a:t>
            </a:r>
            <a:r>
              <a:rPr lang="en-US" b="1" dirty="0"/>
              <a:t>still</a:t>
            </a:r>
            <a:r>
              <a:rPr lang="en-US" dirty="0"/>
              <a:t> knows that </a:t>
            </a:r>
            <a:endParaRPr lang="it-IT" dirty="0"/>
          </a:p>
        </p:txBody>
      </p:sp>
      <p:pic>
        <p:nvPicPr>
          <p:cNvPr id="20" name="Picture 5" descr="MCj04359410000[1]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71802" y="5286388"/>
            <a:ext cx="1285884" cy="889033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429124" y="5715016"/>
            <a:ext cx="692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solidFill>
                  <a:srgbClr val="FF0000"/>
                </a:solidFill>
              </a:rPr>
              <a:t>m </a:t>
            </a:r>
            <a:r>
              <a:rPr lang="en-US" b="1" dirty="0">
                <a:solidFill>
                  <a:srgbClr val="FF0000"/>
                </a:solidFill>
              </a:rPr>
              <a:t>:= </a:t>
            </a:r>
            <a:endParaRPr lang="it-IT" b="1" dirty="0">
              <a:solidFill>
                <a:srgbClr val="FF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429256" y="5357826"/>
            <a:ext cx="3429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“</a:t>
            </a:r>
            <a:r>
              <a:rPr lang="en-US" i="1" dirty="0">
                <a:solidFill>
                  <a:srgbClr val="FF0000"/>
                </a:solidFill>
              </a:rPr>
              <a:t>I love you</a:t>
            </a:r>
            <a:r>
              <a:rPr lang="en-US" dirty="0">
                <a:solidFill>
                  <a:srgbClr val="FF0000"/>
                </a:solidFill>
              </a:rPr>
              <a:t>”               with prob. </a:t>
            </a:r>
            <a:r>
              <a:rPr lang="en-US" b="1" dirty="0">
                <a:solidFill>
                  <a:srgbClr val="FF0000"/>
                </a:solidFill>
              </a:rPr>
              <a:t>0.1</a:t>
            </a:r>
            <a:endParaRPr lang="it-IT" b="1" dirty="0">
              <a:solidFill>
                <a:srgbClr val="FF0000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429256" y="5702874"/>
            <a:ext cx="3406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“</a:t>
            </a:r>
            <a:r>
              <a:rPr lang="en-US" i="1" dirty="0">
                <a:solidFill>
                  <a:srgbClr val="FF0000"/>
                </a:solidFill>
              </a:rPr>
              <a:t>I don’t love you</a:t>
            </a:r>
            <a:r>
              <a:rPr lang="en-US" dirty="0">
                <a:solidFill>
                  <a:srgbClr val="FF0000"/>
                </a:solidFill>
              </a:rPr>
              <a:t>”    with prob. </a:t>
            </a:r>
            <a:r>
              <a:rPr lang="en-US" b="1" dirty="0">
                <a:solidFill>
                  <a:srgbClr val="FF0000"/>
                </a:solidFill>
              </a:rPr>
              <a:t>0.7</a:t>
            </a:r>
            <a:endParaRPr lang="it-IT" b="1" dirty="0">
              <a:solidFill>
                <a:srgbClr val="FF000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429256" y="6072206"/>
            <a:ext cx="34197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“</a:t>
            </a:r>
            <a:r>
              <a:rPr lang="en-US" i="1" dirty="0">
                <a:solidFill>
                  <a:srgbClr val="FF0000"/>
                </a:solidFill>
              </a:rPr>
              <a:t>I hate you</a:t>
            </a:r>
            <a:r>
              <a:rPr lang="en-US" dirty="0">
                <a:solidFill>
                  <a:srgbClr val="FF0000"/>
                </a:solidFill>
              </a:rPr>
              <a:t>”              with prob. </a:t>
            </a:r>
            <a:r>
              <a:rPr lang="en-US" b="1" dirty="0">
                <a:solidFill>
                  <a:srgbClr val="FF0000"/>
                </a:solidFill>
              </a:rPr>
              <a:t>0.2</a:t>
            </a:r>
            <a:endParaRPr lang="it-IT" b="1" dirty="0">
              <a:solidFill>
                <a:srgbClr val="FF0000"/>
              </a:solidFill>
            </a:endParaRPr>
          </a:p>
        </p:txBody>
      </p:sp>
      <p:sp>
        <p:nvSpPr>
          <p:cNvPr id="27" name="Left Brace 26"/>
          <p:cNvSpPr/>
          <p:nvPr/>
        </p:nvSpPr>
        <p:spPr>
          <a:xfrm>
            <a:off x="5072066" y="5429264"/>
            <a:ext cx="428628" cy="1000132"/>
          </a:xfrm>
          <a:prstGeom prst="leftBrace">
            <a:avLst>
              <a:gd name="adj1" fmla="val 35987"/>
              <a:gd name="adj2" fmla="val 50000"/>
            </a:avLst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rgbClr val="FF0000"/>
              </a:solidFill>
            </a:endParaRPr>
          </a:p>
        </p:txBody>
      </p:sp>
      <p:pic>
        <p:nvPicPr>
          <p:cNvPr id="39" name="Picture 4" descr="MCj04158080000[1]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14282" y="5143512"/>
            <a:ext cx="1019529" cy="1071570"/>
          </a:xfrm>
          <a:prstGeom prst="rect">
            <a:avLst/>
          </a:prstGeom>
          <a:noFill/>
        </p:spPr>
      </p:pic>
      <p:sp>
        <p:nvSpPr>
          <p:cNvPr id="40" name="TextBox 39"/>
          <p:cNvSpPr txBox="1"/>
          <p:nvPr/>
        </p:nvSpPr>
        <p:spPr>
          <a:xfrm>
            <a:off x="428597" y="4143380"/>
            <a:ext cx="571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>
                <a:solidFill>
                  <a:srgbClr val="FF0000"/>
                </a:solidFill>
              </a:rPr>
              <a:t>m</a:t>
            </a:r>
            <a:endParaRPr lang="it-IT" b="1" i="1" dirty="0">
              <a:solidFill>
                <a:srgbClr val="FF0000"/>
              </a:solidFill>
            </a:endParaRPr>
          </a:p>
        </p:txBody>
      </p:sp>
      <p:cxnSp>
        <p:nvCxnSpPr>
          <p:cNvPr id="41" name="Straight Arrow Connector 40"/>
          <p:cNvCxnSpPr>
            <a:stCxn id="40" idx="2"/>
            <a:endCxn id="39" idx="0"/>
          </p:cNvCxnSpPr>
          <p:nvPr/>
        </p:nvCxnSpPr>
        <p:spPr>
          <a:xfrm rot="16200000" flipH="1">
            <a:off x="403798" y="4823263"/>
            <a:ext cx="630800" cy="9698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571473" y="5572140"/>
            <a:ext cx="308098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b="1" i="1" dirty="0">
                <a:solidFill>
                  <a:srgbClr val="FF0000"/>
                </a:solidFill>
              </a:rPr>
              <a:t>k</a:t>
            </a:r>
            <a:endParaRPr lang="it-IT" b="1" i="1" dirty="0">
              <a:solidFill>
                <a:srgbClr val="FF0000"/>
              </a:solidFill>
            </a:endParaRPr>
          </a:p>
        </p:txBody>
      </p:sp>
      <p:sp>
        <p:nvSpPr>
          <p:cNvPr id="43" name="Right Arrow 42"/>
          <p:cNvSpPr/>
          <p:nvPr/>
        </p:nvSpPr>
        <p:spPr>
          <a:xfrm>
            <a:off x="1357290" y="5214950"/>
            <a:ext cx="1643074" cy="107157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i="1" dirty="0">
                <a:solidFill>
                  <a:srgbClr val="FF0000"/>
                </a:solidFill>
              </a:rPr>
              <a:t>c</a:t>
            </a:r>
            <a:r>
              <a:rPr lang="en-US" b="1" dirty="0">
                <a:solidFill>
                  <a:srgbClr val="FF0000"/>
                </a:solidFill>
              </a:rPr>
              <a:t> := Enc</a:t>
            </a:r>
            <a:r>
              <a:rPr lang="pl-PL" b="1" i="1" baseline="-25000" dirty="0">
                <a:solidFill>
                  <a:srgbClr val="FF0000"/>
                </a:solidFill>
              </a:rPr>
              <a:t>K</a:t>
            </a:r>
            <a:r>
              <a:rPr lang="en-US" b="1" dirty="0">
                <a:solidFill>
                  <a:srgbClr val="FF0000"/>
                </a:solidFill>
              </a:rPr>
              <a:t>(</a:t>
            </a:r>
            <a:r>
              <a:rPr lang="en-US" b="1" i="1" dirty="0">
                <a:solidFill>
                  <a:srgbClr val="FF0000"/>
                </a:solidFill>
              </a:rPr>
              <a:t>m</a:t>
            </a:r>
            <a:r>
              <a:rPr lang="en-US" b="1" dirty="0">
                <a:solidFill>
                  <a:srgbClr val="FF0000"/>
                </a:solidFill>
              </a:rPr>
              <a:t>)</a:t>
            </a:r>
            <a:r>
              <a:rPr lang="pl-PL" b="1" dirty="0">
                <a:solidFill>
                  <a:srgbClr val="FF0000"/>
                </a:solidFill>
              </a:rPr>
              <a:t> </a:t>
            </a:r>
            <a:endParaRPr lang="it-IT" dirty="0">
              <a:solidFill>
                <a:srgbClr val="FF0000"/>
              </a:solidFill>
            </a:endParaRPr>
          </a:p>
        </p:txBody>
      </p:sp>
      <p:cxnSp>
        <p:nvCxnSpPr>
          <p:cNvPr id="45" name="Straight Connector 44"/>
          <p:cNvCxnSpPr/>
          <p:nvPr/>
        </p:nvCxnSpPr>
        <p:spPr>
          <a:xfrm>
            <a:off x="214282" y="3857628"/>
            <a:ext cx="8501122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5924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4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0" grpId="0"/>
      <p:bldP spid="11" grpId="0"/>
      <p:bldP spid="12" grpId="0" animBg="1"/>
      <p:bldP spid="19" grpId="0" animBg="1"/>
      <p:bldP spid="23" grpId="0"/>
      <p:bldP spid="24" grpId="0"/>
      <p:bldP spid="25" grpId="0"/>
      <p:bldP spid="26" grpId="0"/>
      <p:bldP spid="27" grpId="0" animBg="1"/>
      <p:bldP spid="40" grpId="0"/>
      <p:bldP spid="42" grpId="0" animBg="1"/>
      <p:bldP spid="43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20" y="0"/>
            <a:ext cx="8647968" cy="1143000"/>
          </a:xfrm>
        </p:spPr>
        <p:txBody>
          <a:bodyPr/>
          <a:lstStyle/>
          <a:p>
            <a:r>
              <a:rPr lang="pl-PL" dirty="0"/>
              <a:t>How to formalize </a:t>
            </a:r>
            <a:r>
              <a:rPr lang="en-US" dirty="0"/>
              <a:t>the “Idea 4”</a:t>
            </a:r>
            <a:r>
              <a:rPr lang="pl-PL" dirty="0"/>
              <a:t>?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00034" y="3057532"/>
                <a:ext cx="7786742" cy="2371732"/>
              </a:xfrm>
              <a:solidFill>
                <a:schemeClr val="bg1"/>
              </a:solidFill>
              <a:effectLst>
                <a:glow rad="228600">
                  <a:schemeClr val="accent4">
                    <a:satMod val="175000"/>
                    <a:alpha val="40000"/>
                  </a:schemeClr>
                </a:glow>
              </a:effectLst>
            </p:spPr>
            <p:txBody>
              <a:bodyPr>
                <a:normAutofit/>
              </a:bodyPr>
              <a:lstStyle/>
              <a:p>
                <a:pPr>
                  <a:buNone/>
                </a:pPr>
                <a:r>
                  <a:rPr lang="pl-PL" sz="2800" dirty="0"/>
                  <a:t>An encryption scheme is </a:t>
                </a:r>
                <a:r>
                  <a:rPr lang="pl-PL" sz="2800" b="1" dirty="0">
                    <a:solidFill>
                      <a:srgbClr val="002060"/>
                    </a:solidFill>
                  </a:rPr>
                  <a:t>perfectly secret</a:t>
                </a:r>
                <a:r>
                  <a:rPr lang="pl-PL" sz="2800" dirty="0">
                    <a:solidFill>
                      <a:srgbClr val="002060"/>
                    </a:solidFill>
                  </a:rPr>
                  <a:t> </a:t>
                </a:r>
                <a:r>
                  <a:rPr lang="pl-PL" sz="2800" dirty="0"/>
                  <a:t>if </a:t>
                </a:r>
              </a:p>
              <a:p>
                <a:pPr algn="ctr">
                  <a:buNone/>
                </a:pPr>
                <a:r>
                  <a:rPr lang="pl-PL" sz="2800" dirty="0"/>
                  <a:t>for every random variable </a:t>
                </a:r>
                <a:r>
                  <a:rPr lang="pl-PL" sz="2800" b="1" i="1" dirty="0">
                    <a:solidFill>
                      <a:srgbClr val="FF0000"/>
                    </a:solidFill>
                  </a:rPr>
                  <a:t>M</a:t>
                </a:r>
                <a:r>
                  <a:rPr lang="pl-PL" sz="2800" dirty="0"/>
                  <a:t> </a:t>
                </a:r>
              </a:p>
              <a:p>
                <a:pPr algn="ctr">
                  <a:buNone/>
                </a:pPr>
                <a:r>
                  <a:rPr lang="pl-PL" sz="2800" dirty="0"/>
                  <a:t>and </a:t>
                </a:r>
                <a:r>
                  <a:rPr lang="pl-PL" sz="2800" dirty="0" err="1"/>
                  <a:t>every</a:t>
                </a:r>
                <a:r>
                  <a:rPr lang="it-IT" sz="2800" dirty="0"/>
                  <a:t>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𝒎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it-IT" sz="2800" b="1" dirty="0">
                    <a:solidFill>
                      <a:srgbClr val="FF0000"/>
                    </a:solidFill>
                    <a:latin typeface="Lucida Calligraphy"/>
                  </a:rPr>
                  <a:t> M </a:t>
                </a:r>
                <a:r>
                  <a:rPr lang="it-IT" sz="2800" dirty="0">
                    <a:latin typeface="+mj-lt"/>
                  </a:rPr>
                  <a:t>and</a:t>
                </a:r>
                <a:r>
                  <a:rPr lang="it-IT" sz="2800" dirty="0"/>
                  <a:t>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𝒄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∈ </m:t>
                    </m:r>
                  </m:oMath>
                </a14:m>
                <a:r>
                  <a:rPr lang="pl-PL" sz="2800" b="1" dirty="0">
                    <a:solidFill>
                      <a:srgbClr val="FF0000"/>
                    </a:solidFill>
                    <a:latin typeface="Lucida Calligraphy"/>
                  </a:rPr>
                  <a:t>C</a:t>
                </a:r>
                <a:r>
                  <a:rPr lang="pl-PL" sz="2000" b="1" dirty="0">
                    <a:solidFill>
                      <a:srgbClr val="FF0000"/>
                    </a:solidFill>
                    <a:latin typeface="Arial"/>
                    <a:cs typeface="Arial"/>
                  </a:rPr>
                  <a:t> </a:t>
                </a:r>
                <a:endParaRPr lang="pl-PL" sz="2000" b="1" dirty="0">
                  <a:solidFill>
                    <a:srgbClr val="C00000"/>
                  </a:solidFill>
                  <a:latin typeface="Arial"/>
                  <a:cs typeface="Arial"/>
                </a:endParaRPr>
              </a:p>
              <a:p>
                <a:pPr algn="ctr">
                  <a:buNone/>
                </a:pPr>
                <a:r>
                  <a:rPr lang="pl-PL" sz="2800" b="1" dirty="0">
                    <a:solidFill>
                      <a:srgbClr val="FF0000"/>
                    </a:solidFill>
                    <a:cs typeface="Arial"/>
                  </a:rPr>
                  <a:t>P</a:t>
                </a:r>
                <a:r>
                  <a:rPr lang="it-IT" sz="2800" b="1" dirty="0">
                    <a:solidFill>
                      <a:srgbClr val="FF0000"/>
                    </a:solidFill>
                    <a:cs typeface="Arial"/>
                  </a:rPr>
                  <a:t>(</a:t>
                </a:r>
                <a:r>
                  <a:rPr lang="pl-PL" sz="2800" b="1" i="1" dirty="0">
                    <a:solidFill>
                      <a:srgbClr val="FF0000"/>
                    </a:solidFill>
                    <a:cs typeface="Arial"/>
                  </a:rPr>
                  <a:t>M</a:t>
                </a:r>
                <a:r>
                  <a:rPr lang="it-IT" sz="2800" b="1" dirty="0">
                    <a:solidFill>
                      <a:srgbClr val="FF0000"/>
                    </a:solidFill>
                    <a:cs typeface="Arial"/>
                  </a:rPr>
                  <a:t> = </a:t>
                </a:r>
                <a:r>
                  <a:rPr lang="it-IT" sz="2800" b="1" i="1" dirty="0" err="1">
                    <a:solidFill>
                      <a:srgbClr val="FF0000"/>
                    </a:solidFill>
                    <a:cs typeface="Arial"/>
                  </a:rPr>
                  <a:t>m</a:t>
                </a:r>
                <a:r>
                  <a:rPr lang="it-IT" sz="2800" b="1" dirty="0">
                    <a:solidFill>
                      <a:srgbClr val="FF0000"/>
                    </a:solidFill>
                    <a:cs typeface="Arial"/>
                  </a:rPr>
                  <a:t>)</a:t>
                </a:r>
                <a:r>
                  <a:rPr lang="pl-PL" sz="2800" b="1" dirty="0">
                    <a:solidFill>
                      <a:srgbClr val="FF0000"/>
                    </a:solidFill>
                    <a:cs typeface="Arial"/>
                  </a:rPr>
                  <a:t> = </a:t>
                </a:r>
                <a:r>
                  <a:rPr lang="it-IT" sz="2800" b="1" dirty="0">
                    <a:solidFill>
                      <a:srgbClr val="FF0000"/>
                    </a:solidFill>
                    <a:cs typeface="Arial"/>
                  </a:rPr>
                  <a:t>P(</a:t>
                </a:r>
                <a:r>
                  <a:rPr lang="pl-PL" sz="2800" b="1" i="1" dirty="0">
                    <a:solidFill>
                      <a:srgbClr val="FF0000"/>
                    </a:solidFill>
                    <a:cs typeface="Arial"/>
                  </a:rPr>
                  <a:t>M </a:t>
                </a:r>
                <a:r>
                  <a:rPr lang="it-IT" sz="2800" b="1" dirty="0">
                    <a:solidFill>
                      <a:srgbClr val="FF0000"/>
                    </a:solidFill>
                    <a:cs typeface="Arial"/>
                  </a:rPr>
                  <a:t>= </a:t>
                </a:r>
                <a:r>
                  <a:rPr lang="it-IT" sz="2800" b="1" i="1" dirty="0" err="1">
                    <a:solidFill>
                      <a:srgbClr val="FF0000"/>
                    </a:solidFill>
                    <a:cs typeface="Arial"/>
                  </a:rPr>
                  <a:t>m</a:t>
                </a:r>
                <a:r>
                  <a:rPr lang="it-IT" sz="2800" b="1" i="1" dirty="0">
                    <a:solidFill>
                      <a:srgbClr val="FF0000"/>
                    </a:solidFill>
                    <a:cs typeface="Arial"/>
                  </a:rPr>
                  <a:t> </a:t>
                </a:r>
                <a:r>
                  <a:rPr lang="pl-PL" sz="2800" b="1" dirty="0">
                    <a:solidFill>
                      <a:srgbClr val="FF0000"/>
                    </a:solidFill>
                    <a:cs typeface="Arial"/>
                  </a:rPr>
                  <a:t>| (Enc(</a:t>
                </a:r>
                <a:r>
                  <a:rPr lang="pl-PL" sz="2800" b="1" i="1" dirty="0">
                    <a:solidFill>
                      <a:srgbClr val="FF0000"/>
                    </a:solidFill>
                    <a:cs typeface="Arial"/>
                  </a:rPr>
                  <a:t>K</a:t>
                </a:r>
                <a:r>
                  <a:rPr lang="pl-PL" sz="2800" b="1" dirty="0">
                    <a:solidFill>
                      <a:srgbClr val="FF0000"/>
                    </a:solidFill>
                    <a:cs typeface="Arial"/>
                  </a:rPr>
                  <a:t>,</a:t>
                </a:r>
                <a:r>
                  <a:rPr lang="pl-PL" sz="2800" b="1" i="1" dirty="0">
                    <a:solidFill>
                      <a:srgbClr val="FF0000"/>
                    </a:solidFill>
                    <a:cs typeface="Arial"/>
                  </a:rPr>
                  <a:t>M</a:t>
                </a:r>
                <a:r>
                  <a:rPr lang="pl-PL" sz="2800" b="1" dirty="0">
                    <a:solidFill>
                      <a:srgbClr val="FF0000"/>
                    </a:solidFill>
                    <a:cs typeface="Arial"/>
                  </a:rPr>
                  <a:t>))= </a:t>
                </a:r>
                <a:r>
                  <a:rPr lang="pl-PL" sz="2800" b="1" i="1" dirty="0">
                    <a:solidFill>
                      <a:srgbClr val="FF0000"/>
                    </a:solidFill>
                    <a:cs typeface="Arial"/>
                  </a:rPr>
                  <a:t>c</a:t>
                </a:r>
                <a:r>
                  <a:rPr lang="it-IT" sz="2800" b="1" dirty="0">
                    <a:solidFill>
                      <a:srgbClr val="FF0000"/>
                    </a:solidFill>
                    <a:cs typeface="Arial"/>
                  </a:rPr>
                  <a:t>)</a:t>
                </a:r>
                <a:endParaRPr lang="en-US" sz="3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00034" y="3057532"/>
                <a:ext cx="7786742" cy="2371732"/>
              </a:xfrm>
              <a:blipFill rotWithShape="0">
                <a:blip r:embed="rId3"/>
                <a:stretch>
                  <a:fillRect/>
                </a:stretch>
              </a:blipFill>
              <a:effectLst>
                <a:glow rad="228600">
                  <a:schemeClr val="accent4">
                    <a:satMod val="175000"/>
                    <a:alpha val="40000"/>
                  </a:schemeClr>
                </a:glow>
              </a:effectLst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Box 5"/>
          <p:cNvSpPr txBox="1">
            <a:spLocks noChangeArrowheads="1"/>
          </p:cNvSpPr>
          <p:nvPr/>
        </p:nvSpPr>
        <p:spPr bwMode="auto">
          <a:xfrm>
            <a:off x="571472" y="1214422"/>
            <a:ext cx="7858180" cy="830997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“The adversary should not </a:t>
            </a:r>
            <a:r>
              <a:rPr lang="pl-PL" sz="2400" dirty="0"/>
              <a:t>learn any </a:t>
            </a:r>
            <a:r>
              <a:rPr lang="pl-PL" sz="2400" b="1" u="sng" dirty="0">
                <a:solidFill>
                  <a:srgbClr val="002060"/>
                </a:solidFill>
              </a:rPr>
              <a:t>additional</a:t>
            </a:r>
            <a:r>
              <a:rPr lang="pl-PL" sz="2400" dirty="0"/>
              <a:t> information about </a:t>
            </a:r>
            <a:r>
              <a:rPr lang="pl-PL" sz="2400" b="1" i="1" dirty="0">
                <a:solidFill>
                  <a:srgbClr val="FF0000"/>
                </a:solidFill>
              </a:rPr>
              <a:t>m</a:t>
            </a:r>
            <a:r>
              <a:rPr lang="en-US" sz="2400" dirty="0"/>
              <a:t>.”</a:t>
            </a:r>
            <a:endParaRPr lang="en-US" sz="2400" b="1" dirty="0"/>
          </a:p>
        </p:txBody>
      </p:sp>
      <p:sp>
        <p:nvSpPr>
          <p:cNvPr id="5" name="Rounded Rectangular Callout 4"/>
          <p:cNvSpPr/>
          <p:nvPr/>
        </p:nvSpPr>
        <p:spPr>
          <a:xfrm>
            <a:off x="7072330" y="3429000"/>
            <a:ext cx="1857388" cy="857256"/>
          </a:xfrm>
          <a:prstGeom prst="wedgeRoundRectCallout">
            <a:avLst>
              <a:gd name="adj1" fmla="val -75388"/>
              <a:gd name="adj2" fmla="val 48809"/>
              <a:gd name="adj3" fmla="val 16667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l-PL" dirty="0"/>
              <a:t>such that </a:t>
            </a:r>
            <a:br>
              <a:rPr lang="pl-PL" dirty="0"/>
            </a:br>
            <a:r>
              <a:rPr lang="pl-PL" b="1" dirty="0">
                <a:solidFill>
                  <a:srgbClr val="FF0000"/>
                </a:solidFill>
              </a:rPr>
              <a:t>P(</a:t>
            </a:r>
            <a:r>
              <a:rPr lang="pl-PL" b="1" i="1" dirty="0">
                <a:solidFill>
                  <a:srgbClr val="FF0000"/>
                </a:solidFill>
              </a:rPr>
              <a:t>C</a:t>
            </a:r>
            <a:r>
              <a:rPr lang="pl-PL" b="1" dirty="0">
                <a:solidFill>
                  <a:srgbClr val="FF0000"/>
                </a:solidFill>
              </a:rPr>
              <a:t> = </a:t>
            </a:r>
            <a:r>
              <a:rPr lang="pl-PL" b="1" i="1" dirty="0">
                <a:solidFill>
                  <a:srgbClr val="FF0000"/>
                </a:solidFill>
              </a:rPr>
              <a:t>c</a:t>
            </a:r>
            <a:r>
              <a:rPr lang="pl-PL" b="1" dirty="0">
                <a:solidFill>
                  <a:srgbClr val="FF0000"/>
                </a:solidFill>
              </a:rPr>
              <a:t>) &gt; 0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85786" y="5786454"/>
            <a:ext cx="7338318" cy="40011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equivalently:</a:t>
            </a:r>
            <a:r>
              <a:rPr lang="en-US" sz="2000" b="1" dirty="0">
                <a:solidFill>
                  <a:srgbClr val="C00000"/>
                </a:solidFill>
              </a:rPr>
              <a:t> </a:t>
            </a:r>
            <a:r>
              <a:rPr lang="pl-PL" sz="2000" b="1" i="1" dirty="0">
                <a:solidFill>
                  <a:srgbClr val="FF0000"/>
                </a:solidFill>
              </a:rPr>
              <a:t>M</a:t>
            </a:r>
            <a:r>
              <a:rPr lang="pl-PL" sz="2000" dirty="0"/>
              <a:t> and </a:t>
            </a:r>
            <a:r>
              <a:rPr lang="pl-PL" sz="2000" b="1" dirty="0" err="1">
                <a:solidFill>
                  <a:srgbClr val="FF0000"/>
                </a:solidFill>
              </a:rPr>
              <a:t>Enc</a:t>
            </a:r>
            <a:r>
              <a:rPr lang="pl-PL" sz="2000" b="1" dirty="0">
                <a:solidFill>
                  <a:srgbClr val="FF0000"/>
                </a:solidFill>
              </a:rPr>
              <a:t>(</a:t>
            </a:r>
            <a:r>
              <a:rPr lang="pl-PL" sz="2000" b="1" i="1" dirty="0">
                <a:solidFill>
                  <a:srgbClr val="FF0000"/>
                </a:solidFill>
              </a:rPr>
              <a:t>K</a:t>
            </a:r>
            <a:r>
              <a:rPr lang="pl-PL" sz="2000" b="1" dirty="0">
                <a:solidFill>
                  <a:srgbClr val="FF0000"/>
                </a:solidFill>
              </a:rPr>
              <a:t>,</a:t>
            </a:r>
            <a:r>
              <a:rPr lang="pl-PL" sz="2000" b="1" i="1" dirty="0">
                <a:solidFill>
                  <a:srgbClr val="FF0000"/>
                </a:solidFill>
              </a:rPr>
              <a:t>M</a:t>
            </a:r>
            <a:r>
              <a:rPr lang="en-US" sz="2000" b="1" dirty="0">
                <a:solidFill>
                  <a:srgbClr val="FF0000"/>
                </a:solidFill>
              </a:rPr>
              <a:t>)</a:t>
            </a:r>
            <a:r>
              <a:rPr lang="pl-PL" sz="2000" dirty="0"/>
              <a:t> are independent</a:t>
            </a:r>
            <a:endParaRPr lang="en-US" sz="2000" dirty="0"/>
          </a:p>
        </p:txBody>
      </p:sp>
      <p:sp>
        <p:nvSpPr>
          <p:cNvPr id="7" name="Up-Down Arrow 6"/>
          <p:cNvSpPr/>
          <p:nvPr/>
        </p:nvSpPr>
        <p:spPr>
          <a:xfrm>
            <a:off x="4286248" y="5214950"/>
            <a:ext cx="285752" cy="428628"/>
          </a:xfrm>
          <a:prstGeom prst="upDownArrow">
            <a:avLst>
              <a:gd name="adj1" fmla="val 36087"/>
              <a:gd name="adj2" fmla="val 36087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ular Callout 8"/>
          <p:cNvSpPr/>
          <p:nvPr/>
        </p:nvSpPr>
        <p:spPr>
          <a:xfrm>
            <a:off x="2643174" y="2357430"/>
            <a:ext cx="6215106" cy="428628"/>
          </a:xfrm>
          <a:prstGeom prst="wedgeRectCallout">
            <a:avLst>
              <a:gd name="adj1" fmla="val -6288"/>
              <a:gd name="adj2" fmla="val 129328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also called: </a:t>
            </a:r>
            <a:r>
              <a:rPr lang="en-US" sz="2400" b="1" dirty="0"/>
              <a:t>information-theoretically</a:t>
            </a:r>
            <a:r>
              <a:rPr lang="en-US" sz="2400" dirty="0"/>
              <a:t> secret</a:t>
            </a:r>
          </a:p>
        </p:txBody>
      </p:sp>
    </p:spTree>
    <p:extLst>
      <p:ext uri="{BB962C8B-B14F-4D97-AF65-F5344CB8AC3E}">
        <p14:creationId xmlns:p14="http://schemas.microsoft.com/office/powerpoint/2010/main" val="2970274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9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20" y="0"/>
            <a:ext cx="8505092" cy="1143000"/>
          </a:xfrm>
        </p:spPr>
        <p:txBody>
          <a:bodyPr>
            <a:normAutofit/>
          </a:bodyPr>
          <a:lstStyle/>
          <a:p>
            <a:r>
              <a:rPr lang="pl-PL" dirty="0"/>
              <a:t>Equivalent</a:t>
            </a:r>
            <a:r>
              <a:rPr lang="it-IT" dirty="0" err="1"/>
              <a:t>ly</a:t>
            </a:r>
            <a:r>
              <a:rPr lang="it-IT" dirty="0"/>
              <a:t>: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57224" y="1357298"/>
            <a:ext cx="7338318" cy="83099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l-PL" sz="2400" dirty="0">
                <a:cs typeface="Arial"/>
              </a:rPr>
              <a:t>for every </a:t>
            </a:r>
            <a:r>
              <a:rPr lang="pl-PL" sz="2400" b="1" i="1" dirty="0">
                <a:solidFill>
                  <a:srgbClr val="FF0000"/>
                </a:solidFill>
                <a:cs typeface="Arial"/>
              </a:rPr>
              <a:t>M</a:t>
            </a:r>
            <a:r>
              <a:rPr lang="pl-PL" sz="2400" b="1" dirty="0">
                <a:solidFill>
                  <a:srgbClr val="C00000"/>
                </a:solidFill>
                <a:cs typeface="Arial"/>
              </a:rPr>
              <a:t> </a:t>
            </a:r>
            <a:r>
              <a:rPr lang="pl-PL" sz="2400" dirty="0">
                <a:cs typeface="Arial"/>
              </a:rPr>
              <a:t>we have </a:t>
            </a:r>
            <a:r>
              <a:rPr lang="en-US" sz="2400" dirty="0">
                <a:cs typeface="Arial"/>
              </a:rPr>
              <a:t>that</a:t>
            </a:r>
            <a:r>
              <a:rPr lang="it-IT" sz="2400" dirty="0">
                <a:cs typeface="Arial"/>
              </a:rPr>
              <a:t>:</a:t>
            </a:r>
            <a:r>
              <a:rPr lang="en-US" sz="2400" dirty="0">
                <a:cs typeface="Arial"/>
              </a:rPr>
              <a:t> </a:t>
            </a:r>
            <a:r>
              <a:rPr lang="pl-PL" sz="2400" b="1" i="1" dirty="0">
                <a:solidFill>
                  <a:srgbClr val="FF0000"/>
                </a:solidFill>
              </a:rPr>
              <a:t>M</a:t>
            </a:r>
            <a:r>
              <a:rPr lang="pl-PL" sz="2400" dirty="0"/>
              <a:t> and </a:t>
            </a:r>
            <a:r>
              <a:rPr lang="pl-PL" sz="2400" b="1" dirty="0">
                <a:solidFill>
                  <a:srgbClr val="FF0000"/>
                </a:solidFill>
              </a:rPr>
              <a:t>Enc(</a:t>
            </a:r>
            <a:r>
              <a:rPr lang="pl-PL" sz="2400" b="1" i="1" dirty="0">
                <a:solidFill>
                  <a:srgbClr val="FF0000"/>
                </a:solidFill>
              </a:rPr>
              <a:t>K</a:t>
            </a:r>
            <a:r>
              <a:rPr lang="pl-PL" sz="2400" b="1" dirty="0">
                <a:solidFill>
                  <a:srgbClr val="FF0000"/>
                </a:solidFill>
              </a:rPr>
              <a:t>,</a:t>
            </a:r>
            <a:r>
              <a:rPr lang="pl-PL" sz="2400" b="1" i="1" dirty="0">
                <a:solidFill>
                  <a:srgbClr val="FF0000"/>
                </a:solidFill>
              </a:rPr>
              <a:t>M</a:t>
            </a:r>
            <a:r>
              <a:rPr lang="pl-PL" sz="2400" b="1" dirty="0">
                <a:solidFill>
                  <a:srgbClr val="FF0000"/>
                </a:solidFill>
              </a:rPr>
              <a:t>)</a:t>
            </a:r>
            <a:r>
              <a:rPr lang="pl-PL" sz="2400" dirty="0"/>
              <a:t> are independent</a:t>
            </a:r>
            <a:endParaRPr lang="en-US" sz="2400" dirty="0"/>
          </a:p>
        </p:txBody>
      </p:sp>
      <p:sp>
        <p:nvSpPr>
          <p:cNvPr id="12" name="TextBox 11"/>
          <p:cNvSpPr txBox="1"/>
          <p:nvPr/>
        </p:nvSpPr>
        <p:spPr>
          <a:xfrm>
            <a:off x="1000100" y="4214818"/>
            <a:ext cx="7286676" cy="120032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l-PL" sz="2400" dirty="0">
                <a:cs typeface="Arial"/>
              </a:rPr>
              <a:t>for every </a:t>
            </a:r>
            <a:r>
              <a:rPr lang="pl-PL" sz="2400" b="1" i="1" dirty="0">
                <a:solidFill>
                  <a:srgbClr val="FF0000"/>
                </a:solidFill>
                <a:cs typeface="Arial"/>
              </a:rPr>
              <a:t>m</a:t>
            </a:r>
            <a:r>
              <a:rPr lang="pl-PL" sz="2400" b="1" baseline="-25000" dirty="0">
                <a:solidFill>
                  <a:srgbClr val="FF0000"/>
                </a:solidFill>
                <a:cs typeface="Arial"/>
              </a:rPr>
              <a:t>0</a:t>
            </a:r>
            <a:r>
              <a:rPr lang="pl-PL" sz="2400" b="1" dirty="0">
                <a:solidFill>
                  <a:srgbClr val="C00000"/>
                </a:solidFill>
                <a:cs typeface="Arial"/>
              </a:rPr>
              <a:t> </a:t>
            </a:r>
            <a:r>
              <a:rPr lang="pl-PL" sz="2400" dirty="0">
                <a:cs typeface="Arial"/>
              </a:rPr>
              <a:t>and</a:t>
            </a:r>
            <a:r>
              <a:rPr lang="pl-PL" sz="2400" b="1" dirty="0">
                <a:solidFill>
                  <a:srgbClr val="C00000"/>
                </a:solidFill>
                <a:cs typeface="Arial"/>
              </a:rPr>
              <a:t> </a:t>
            </a:r>
            <a:r>
              <a:rPr lang="pl-PL" sz="2400" b="1" i="1" dirty="0">
                <a:solidFill>
                  <a:srgbClr val="FF0000"/>
                </a:solidFill>
                <a:cs typeface="Arial"/>
              </a:rPr>
              <a:t>m</a:t>
            </a:r>
            <a:r>
              <a:rPr lang="pl-PL" sz="2400" b="1" baseline="-25000" dirty="0">
                <a:solidFill>
                  <a:srgbClr val="FF0000"/>
                </a:solidFill>
                <a:cs typeface="Arial"/>
              </a:rPr>
              <a:t>1</a:t>
            </a:r>
            <a:r>
              <a:rPr lang="pl-PL" sz="2400" b="1" dirty="0">
                <a:solidFill>
                  <a:srgbClr val="FF0000"/>
                </a:solidFill>
                <a:cs typeface="Arial"/>
              </a:rPr>
              <a:t> </a:t>
            </a:r>
            <a:r>
              <a:rPr lang="pl-PL" sz="2400" dirty="0">
                <a:cs typeface="Arial"/>
              </a:rPr>
              <a:t>we have</a:t>
            </a:r>
            <a:r>
              <a:rPr lang="en-US" sz="2400" dirty="0">
                <a:cs typeface="Arial"/>
              </a:rPr>
              <a:t> that </a:t>
            </a:r>
          </a:p>
          <a:p>
            <a:pPr algn="ctr"/>
            <a:r>
              <a:rPr lang="pl-PL" sz="2400" dirty="0">
                <a:cs typeface="Arial"/>
              </a:rPr>
              <a:t> </a:t>
            </a:r>
            <a:r>
              <a:rPr lang="pl-PL" sz="2400" b="1" dirty="0">
                <a:solidFill>
                  <a:srgbClr val="FF0000"/>
                </a:solidFill>
                <a:cs typeface="Arial"/>
              </a:rPr>
              <a:t>Enc(</a:t>
            </a:r>
            <a:r>
              <a:rPr lang="pl-PL" sz="2400" b="1" i="1" dirty="0">
                <a:solidFill>
                  <a:srgbClr val="FF0000"/>
                </a:solidFill>
                <a:cs typeface="Arial"/>
              </a:rPr>
              <a:t>K</a:t>
            </a:r>
            <a:r>
              <a:rPr lang="pl-PL" sz="2400" b="1" dirty="0">
                <a:solidFill>
                  <a:srgbClr val="FF0000"/>
                </a:solidFill>
                <a:cs typeface="Arial"/>
              </a:rPr>
              <a:t>,</a:t>
            </a:r>
            <a:r>
              <a:rPr lang="pl-PL" sz="2400" b="1" i="1" dirty="0">
                <a:solidFill>
                  <a:srgbClr val="FF0000"/>
                </a:solidFill>
                <a:cs typeface="Arial"/>
              </a:rPr>
              <a:t>m</a:t>
            </a:r>
            <a:r>
              <a:rPr lang="pl-PL" sz="2400" b="1" baseline="-25000" dirty="0">
                <a:solidFill>
                  <a:srgbClr val="FF0000"/>
                </a:solidFill>
                <a:cs typeface="Arial"/>
              </a:rPr>
              <a:t>0</a:t>
            </a:r>
            <a:r>
              <a:rPr lang="pl-PL" sz="2400" b="1" dirty="0">
                <a:solidFill>
                  <a:srgbClr val="FF0000"/>
                </a:solidFill>
                <a:cs typeface="Arial"/>
              </a:rPr>
              <a:t>)</a:t>
            </a:r>
            <a:r>
              <a:rPr lang="en-US" sz="2400" b="1" dirty="0">
                <a:solidFill>
                  <a:srgbClr val="C00000"/>
                </a:solidFill>
                <a:cs typeface="Arial"/>
              </a:rPr>
              <a:t> </a:t>
            </a:r>
            <a:r>
              <a:rPr lang="en-US" sz="2400" dirty="0">
                <a:solidFill>
                  <a:schemeClr val="tx1"/>
                </a:solidFill>
                <a:cs typeface="Arial"/>
              </a:rPr>
              <a:t>and</a:t>
            </a:r>
            <a:r>
              <a:rPr lang="en-US" sz="2400" b="1" dirty="0">
                <a:solidFill>
                  <a:srgbClr val="C00000"/>
                </a:solidFill>
                <a:cs typeface="Arial"/>
              </a:rPr>
              <a:t> </a:t>
            </a:r>
            <a:r>
              <a:rPr lang="pl-PL" sz="2400" b="1" dirty="0">
                <a:solidFill>
                  <a:srgbClr val="C00000"/>
                </a:solidFill>
                <a:cs typeface="Arial"/>
              </a:rPr>
              <a:t> </a:t>
            </a:r>
            <a:r>
              <a:rPr lang="pl-PL" sz="2400" b="1" dirty="0">
                <a:solidFill>
                  <a:srgbClr val="FF0000"/>
                </a:solidFill>
                <a:cs typeface="Arial"/>
              </a:rPr>
              <a:t>Enc(</a:t>
            </a:r>
            <a:r>
              <a:rPr lang="pl-PL" sz="2400" b="1" i="1" dirty="0">
                <a:solidFill>
                  <a:srgbClr val="FF0000"/>
                </a:solidFill>
                <a:cs typeface="Arial"/>
              </a:rPr>
              <a:t>K</a:t>
            </a:r>
            <a:r>
              <a:rPr lang="pl-PL" sz="2400" b="1" dirty="0">
                <a:solidFill>
                  <a:srgbClr val="FF0000"/>
                </a:solidFill>
                <a:cs typeface="Arial"/>
              </a:rPr>
              <a:t>,</a:t>
            </a:r>
            <a:r>
              <a:rPr lang="pl-PL" sz="2400" b="1" i="1" dirty="0">
                <a:solidFill>
                  <a:srgbClr val="FF0000"/>
                </a:solidFill>
                <a:cs typeface="Arial"/>
              </a:rPr>
              <a:t>m</a:t>
            </a:r>
            <a:r>
              <a:rPr lang="pl-PL" sz="2400" b="1" baseline="-25000" dirty="0">
                <a:solidFill>
                  <a:srgbClr val="FF0000"/>
                </a:solidFill>
                <a:cs typeface="Arial"/>
              </a:rPr>
              <a:t>1</a:t>
            </a:r>
            <a:r>
              <a:rPr lang="pl-PL" sz="2400" b="1" dirty="0">
                <a:solidFill>
                  <a:srgbClr val="FF0000"/>
                </a:solidFill>
                <a:cs typeface="Arial"/>
              </a:rPr>
              <a:t>)</a:t>
            </a:r>
            <a:r>
              <a:rPr lang="en-US" sz="2400" b="1" dirty="0">
                <a:solidFill>
                  <a:srgbClr val="C00000"/>
                </a:solidFill>
                <a:cs typeface="Arial"/>
              </a:rPr>
              <a:t> 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  <a:cs typeface="Arial"/>
              </a:rPr>
              <a:t>have the same distribution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6" name="Up-Down Arrow 15"/>
          <p:cNvSpPr/>
          <p:nvPr/>
        </p:nvSpPr>
        <p:spPr>
          <a:xfrm>
            <a:off x="4500562" y="2214554"/>
            <a:ext cx="285752" cy="785818"/>
          </a:xfrm>
          <a:prstGeom prst="upDownArrow">
            <a:avLst>
              <a:gd name="adj1" fmla="val 36087"/>
              <a:gd name="adj2" fmla="val 36087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3" name="TextBox 12"/>
          <p:cNvSpPr txBox="1"/>
          <p:nvPr/>
        </p:nvSpPr>
        <p:spPr>
          <a:xfrm>
            <a:off x="928662" y="3000372"/>
            <a:ext cx="7338318" cy="46166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it-IT" sz="2400" dirty="0">
                <a:cs typeface="Arial"/>
              </a:rPr>
              <a:t>“</a:t>
            </a:r>
            <a:r>
              <a:rPr lang="en-US" sz="2400" dirty="0">
                <a:cs typeface="Arial"/>
              </a:rPr>
              <a:t>the distribution of</a:t>
            </a:r>
            <a:r>
              <a:rPr lang="pl-PL" sz="2400" dirty="0"/>
              <a:t> </a:t>
            </a:r>
            <a:r>
              <a:rPr lang="pl-PL" sz="2400" b="1" dirty="0">
                <a:solidFill>
                  <a:srgbClr val="FF0000"/>
                </a:solidFill>
              </a:rPr>
              <a:t>Enc(</a:t>
            </a:r>
            <a:r>
              <a:rPr lang="pl-PL" sz="2400" b="1" i="1" dirty="0">
                <a:solidFill>
                  <a:srgbClr val="FF0000"/>
                </a:solidFill>
              </a:rPr>
              <a:t>K</a:t>
            </a:r>
            <a:r>
              <a:rPr lang="pl-PL" sz="2400" b="1" dirty="0">
                <a:solidFill>
                  <a:srgbClr val="FF0000"/>
                </a:solidFill>
              </a:rPr>
              <a:t>,</a:t>
            </a:r>
            <a:r>
              <a:rPr lang="en-US" sz="2400" b="1" i="1" dirty="0">
                <a:solidFill>
                  <a:srgbClr val="FF0000"/>
                </a:solidFill>
              </a:rPr>
              <a:t>m</a:t>
            </a:r>
            <a:r>
              <a:rPr lang="pl-PL" sz="2400" b="1" dirty="0">
                <a:solidFill>
                  <a:srgbClr val="FF0000"/>
                </a:solidFill>
              </a:rPr>
              <a:t>)</a:t>
            </a:r>
            <a:r>
              <a:rPr lang="pl-PL" sz="2400" dirty="0"/>
              <a:t> </a:t>
            </a:r>
            <a:r>
              <a:rPr lang="en-US" sz="2400" dirty="0"/>
              <a:t>does not depend on </a:t>
            </a:r>
            <a:r>
              <a:rPr lang="en-US" sz="2400" b="1" i="1" dirty="0">
                <a:solidFill>
                  <a:srgbClr val="FF0000"/>
                </a:solidFill>
              </a:rPr>
              <a:t>m</a:t>
            </a:r>
            <a:r>
              <a:rPr lang="en-US" sz="2400" dirty="0">
                <a:solidFill>
                  <a:schemeClr val="tx1"/>
                </a:solidFill>
              </a:rPr>
              <a:t>”</a:t>
            </a:r>
          </a:p>
        </p:txBody>
      </p:sp>
      <p:sp>
        <p:nvSpPr>
          <p:cNvPr id="14" name="Up-Down Arrow 13"/>
          <p:cNvSpPr/>
          <p:nvPr/>
        </p:nvSpPr>
        <p:spPr>
          <a:xfrm>
            <a:off x="4500562" y="3429000"/>
            <a:ext cx="285752" cy="785818"/>
          </a:xfrm>
          <a:prstGeom prst="upDownArrow">
            <a:avLst>
              <a:gd name="adj1" fmla="val 36087"/>
              <a:gd name="adj2" fmla="val 36087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1085882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2" grpId="0" animBg="1"/>
      <p:bldP spid="16" grpId="0" animBg="1"/>
      <p:bldP spid="13" grpId="0" animBg="1"/>
      <p:bldP spid="14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1000100" y="5286388"/>
            <a:ext cx="7286676" cy="12144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D7619-E3D3-4D84-934F-E483B655BBEF}" type="slidenum">
              <a:rPr lang="it-IT"/>
              <a:pPr/>
              <a:t>46</a:t>
            </a:fld>
            <a:endParaRPr lang="it-IT"/>
          </a:p>
        </p:txBody>
      </p:sp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>
          <a:xfrm>
            <a:off x="142844" y="0"/>
            <a:ext cx="8790844" cy="1143000"/>
          </a:xfrm>
        </p:spPr>
        <p:txBody>
          <a:bodyPr>
            <a:normAutofit fontScale="90000"/>
          </a:bodyPr>
          <a:lstStyle/>
          <a:p>
            <a:r>
              <a:rPr lang="pl-PL" sz="4000" dirty="0"/>
              <a:t>A perfectly-secret scheme</a:t>
            </a:r>
            <a:r>
              <a:rPr lang="en-GB" sz="4000" dirty="0"/>
              <a:t>:</a:t>
            </a:r>
            <a:r>
              <a:rPr lang="pl-PL" sz="4000" dirty="0"/>
              <a:t> </a:t>
            </a:r>
            <a:r>
              <a:rPr lang="en-GB" sz="4000" dirty="0"/>
              <a:t>one-time pad</a:t>
            </a:r>
            <a:endParaRPr lang="en-US" sz="4000" dirty="0"/>
          </a:p>
        </p:txBody>
      </p:sp>
      <p:pic>
        <p:nvPicPr>
          <p:cNvPr id="2765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72396" y="1071546"/>
            <a:ext cx="1038225" cy="155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7653" name="Text Box 5"/>
          <p:cNvSpPr txBox="1">
            <a:spLocks noChangeArrowheads="1"/>
          </p:cNvSpPr>
          <p:nvPr/>
        </p:nvSpPr>
        <p:spPr bwMode="auto">
          <a:xfrm>
            <a:off x="7132320" y="2357430"/>
            <a:ext cx="1749770" cy="120032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de-DE" sz="2400" dirty="0"/>
              <a:t>Gilbert </a:t>
            </a:r>
            <a:r>
              <a:rPr lang="de-DE" sz="2400" dirty="0" err="1"/>
              <a:t>Vernam</a:t>
            </a:r>
            <a:br>
              <a:rPr lang="de-DE" sz="2400" dirty="0"/>
            </a:br>
            <a:r>
              <a:rPr lang="de-DE" sz="2400" dirty="0"/>
              <a:t> </a:t>
            </a:r>
            <a:r>
              <a:rPr lang="de-DE" dirty="0"/>
              <a:t>(1890 –1960) </a:t>
            </a:r>
            <a:endParaRPr lang="en-US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357158" y="1428736"/>
            <a:ext cx="261001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800" b="1" i="1" dirty="0">
                <a:solidFill>
                  <a:srgbClr val="FF0000"/>
                </a:solidFill>
              </a:rPr>
              <a:t>t</a:t>
            </a:r>
            <a:r>
              <a:rPr lang="pl-PL" sz="2800" b="1" dirty="0"/>
              <a:t> </a:t>
            </a:r>
            <a:r>
              <a:rPr lang="pl-PL" sz="2800" dirty="0"/>
              <a:t>– a parameter</a:t>
            </a:r>
          </a:p>
          <a:p>
            <a:r>
              <a:rPr lang="pl-PL" sz="2800" b="1" dirty="0">
                <a:solidFill>
                  <a:srgbClr val="FF0000"/>
                </a:solidFill>
                <a:latin typeface="Lucida Calligraphy"/>
              </a:rPr>
              <a:t>K</a:t>
            </a:r>
            <a:r>
              <a:rPr lang="pl-PL" sz="2800" b="1" dirty="0">
                <a:solidFill>
                  <a:srgbClr val="FF0000"/>
                </a:solidFill>
              </a:rPr>
              <a:t> = </a:t>
            </a:r>
            <a:r>
              <a:rPr lang="pl-PL" sz="2800" b="1" dirty="0">
                <a:solidFill>
                  <a:srgbClr val="FF0000"/>
                </a:solidFill>
                <a:latin typeface="Lucida Calligraphy"/>
              </a:rPr>
              <a:t>M </a:t>
            </a:r>
            <a:r>
              <a:rPr lang="pl-PL" sz="2800" b="1" dirty="0">
                <a:solidFill>
                  <a:srgbClr val="FF0000"/>
                </a:solidFill>
                <a:latin typeface="+mj-lt"/>
              </a:rPr>
              <a:t>= {0,1}</a:t>
            </a:r>
            <a:r>
              <a:rPr lang="pl-PL" sz="2800" b="1" i="1" baseline="30000" dirty="0">
                <a:solidFill>
                  <a:srgbClr val="FF0000"/>
                </a:solidFill>
                <a:latin typeface="+mj-lt"/>
              </a:rPr>
              <a:t>t</a:t>
            </a:r>
            <a:endParaRPr lang="pl-PL" sz="2400" i="1" dirty="0">
              <a:solidFill>
                <a:srgbClr val="FF0000"/>
              </a:solidFill>
            </a:endParaRPr>
          </a:p>
          <a:p>
            <a:endParaRPr lang="en-US" sz="2400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3071802" y="3286124"/>
            <a:ext cx="3714776" cy="95410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pl-PL" sz="2800" b="1" dirty="0">
                <a:solidFill>
                  <a:srgbClr val="FF0000"/>
                </a:solidFill>
              </a:rPr>
              <a:t>Enc</a:t>
            </a:r>
            <a:r>
              <a:rPr lang="pl-PL" sz="2800" b="1" i="1" baseline="-25000" dirty="0">
                <a:solidFill>
                  <a:srgbClr val="FF0000"/>
                </a:solidFill>
              </a:rPr>
              <a:t>k</a:t>
            </a:r>
            <a:r>
              <a:rPr lang="pl-PL" sz="2800" b="1" dirty="0">
                <a:solidFill>
                  <a:srgbClr val="FF0000"/>
                </a:solidFill>
              </a:rPr>
              <a:t>(</a:t>
            </a:r>
            <a:r>
              <a:rPr lang="pl-PL" sz="2800" b="1" i="1" dirty="0">
                <a:solidFill>
                  <a:srgbClr val="FF0000"/>
                </a:solidFill>
              </a:rPr>
              <a:t>m</a:t>
            </a:r>
            <a:r>
              <a:rPr lang="pl-PL" sz="2800" b="1" dirty="0">
                <a:solidFill>
                  <a:srgbClr val="FF0000"/>
                </a:solidFill>
              </a:rPr>
              <a:t>) = </a:t>
            </a:r>
            <a:r>
              <a:rPr lang="pl-PL" sz="2800" b="1" i="1" dirty="0">
                <a:solidFill>
                  <a:srgbClr val="FF0000"/>
                </a:solidFill>
              </a:rPr>
              <a:t>k</a:t>
            </a:r>
            <a:r>
              <a:rPr lang="pl-PL" sz="2800" b="1" dirty="0">
                <a:solidFill>
                  <a:srgbClr val="FF0000"/>
                </a:solidFill>
              </a:rPr>
              <a:t> </a:t>
            </a:r>
            <a:r>
              <a:rPr lang="pl-PL" sz="2800" b="1" dirty="0"/>
              <a:t>xor</a:t>
            </a:r>
            <a:r>
              <a:rPr lang="pl-PL" sz="2800" b="1" dirty="0">
                <a:solidFill>
                  <a:srgbClr val="C00000"/>
                </a:solidFill>
              </a:rPr>
              <a:t> </a:t>
            </a:r>
            <a:r>
              <a:rPr lang="pl-PL" sz="2800" b="1" i="1" dirty="0">
                <a:solidFill>
                  <a:srgbClr val="FF0000"/>
                </a:solidFill>
              </a:rPr>
              <a:t>m</a:t>
            </a:r>
          </a:p>
          <a:p>
            <a:pPr algn="ctr"/>
            <a:r>
              <a:rPr lang="pl-PL" sz="2800" b="1" dirty="0">
                <a:solidFill>
                  <a:srgbClr val="FF0000"/>
                </a:solidFill>
              </a:rPr>
              <a:t>Dec</a:t>
            </a:r>
            <a:r>
              <a:rPr lang="pl-PL" sz="2800" b="1" i="1" baseline="-25000" dirty="0">
                <a:solidFill>
                  <a:srgbClr val="FF0000"/>
                </a:solidFill>
              </a:rPr>
              <a:t>k</a:t>
            </a:r>
            <a:r>
              <a:rPr lang="pl-PL" sz="2800" b="1" dirty="0">
                <a:solidFill>
                  <a:srgbClr val="FF0000"/>
                </a:solidFill>
              </a:rPr>
              <a:t>(</a:t>
            </a:r>
            <a:r>
              <a:rPr lang="pl-PL" sz="2800" b="1" i="1" dirty="0">
                <a:solidFill>
                  <a:srgbClr val="FF0000"/>
                </a:solidFill>
              </a:rPr>
              <a:t>c</a:t>
            </a:r>
            <a:r>
              <a:rPr lang="pl-PL" sz="2800" b="1" dirty="0">
                <a:solidFill>
                  <a:srgbClr val="FF0000"/>
                </a:solidFill>
              </a:rPr>
              <a:t>) = </a:t>
            </a:r>
            <a:r>
              <a:rPr lang="pl-PL" sz="2800" b="1" i="1" dirty="0">
                <a:solidFill>
                  <a:srgbClr val="FF0000"/>
                </a:solidFill>
              </a:rPr>
              <a:t>k</a:t>
            </a:r>
            <a:r>
              <a:rPr lang="pl-PL" sz="2800" b="1" dirty="0">
                <a:solidFill>
                  <a:srgbClr val="FF0000"/>
                </a:solidFill>
              </a:rPr>
              <a:t> </a:t>
            </a:r>
            <a:r>
              <a:rPr lang="pl-PL" sz="2800" b="1" dirty="0" err="1"/>
              <a:t>xor</a:t>
            </a:r>
            <a:r>
              <a:rPr lang="pl-PL" sz="2800" b="1" dirty="0">
                <a:solidFill>
                  <a:srgbClr val="C00000"/>
                </a:solidFill>
              </a:rPr>
              <a:t> </a:t>
            </a:r>
            <a:r>
              <a:rPr lang="pl-PL" sz="2800" b="1" i="1" dirty="0">
                <a:solidFill>
                  <a:srgbClr val="FF0000"/>
                </a:solidFill>
              </a:rPr>
              <a:t>c</a:t>
            </a:r>
            <a:endParaRPr lang="en-US" sz="2800" b="1" i="1" dirty="0">
              <a:solidFill>
                <a:srgbClr val="FF0000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000364" y="2786058"/>
            <a:ext cx="2236703" cy="46166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pl-PL" sz="2400" dirty="0"/>
              <a:t>Vernam’s cipher:</a:t>
            </a:r>
          </a:p>
        </p:txBody>
      </p:sp>
      <p:sp>
        <p:nvSpPr>
          <p:cNvPr id="19" name="Rounded Rectangular Callout 18"/>
          <p:cNvSpPr/>
          <p:nvPr/>
        </p:nvSpPr>
        <p:spPr>
          <a:xfrm>
            <a:off x="3428992" y="1571612"/>
            <a:ext cx="3071834" cy="571504"/>
          </a:xfrm>
          <a:prstGeom prst="wedgeRoundRectCallout">
            <a:avLst>
              <a:gd name="adj1" fmla="val 24742"/>
              <a:gd name="adj2" fmla="val 265956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l-PL" sz="2400" dirty="0"/>
              <a:t>component-wise </a:t>
            </a:r>
            <a:r>
              <a:rPr lang="pl-PL" sz="2400" b="1" dirty="0"/>
              <a:t>xor</a:t>
            </a:r>
          </a:p>
        </p:txBody>
      </p:sp>
      <p:sp>
        <p:nvSpPr>
          <p:cNvPr id="20" name="Rectangle 19"/>
          <p:cNvSpPr/>
          <p:nvPr/>
        </p:nvSpPr>
        <p:spPr>
          <a:xfrm>
            <a:off x="928662" y="4786322"/>
            <a:ext cx="2846100" cy="46166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pl-PL" sz="2400" dirty="0"/>
              <a:t>Correctness is trivial:</a:t>
            </a:r>
          </a:p>
        </p:txBody>
      </p:sp>
      <p:graphicFrame>
        <p:nvGraphicFramePr>
          <p:cNvPr id="22" name="Table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0635587"/>
              </p:ext>
            </p:extLst>
          </p:nvPr>
        </p:nvGraphicFramePr>
        <p:xfrm>
          <a:off x="2000232" y="5429264"/>
          <a:ext cx="6143668" cy="9144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3363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62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910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57190">
                <a:tc>
                  <a:txBody>
                    <a:bodyPr/>
                    <a:lstStyle/>
                    <a:p>
                      <a:pPr algn="r"/>
                      <a:r>
                        <a:rPr lang="pl-PL" sz="2400" dirty="0">
                          <a:solidFill>
                            <a:srgbClr val="FF0000"/>
                          </a:solidFill>
                        </a:rPr>
                        <a:t>Dec</a:t>
                      </a:r>
                      <a:r>
                        <a:rPr lang="pl-PL" sz="2400" i="1" baseline="-25000" dirty="0">
                          <a:solidFill>
                            <a:srgbClr val="FF0000"/>
                          </a:solidFill>
                        </a:rPr>
                        <a:t>k</a:t>
                      </a:r>
                      <a:r>
                        <a:rPr lang="pl-PL" sz="2400" dirty="0">
                          <a:solidFill>
                            <a:srgbClr val="FF0000"/>
                          </a:solidFill>
                        </a:rPr>
                        <a:t>(Enc</a:t>
                      </a:r>
                      <a:r>
                        <a:rPr lang="pl-PL" sz="2400" i="1" baseline="-25000" dirty="0">
                          <a:solidFill>
                            <a:srgbClr val="FF0000"/>
                          </a:solidFill>
                        </a:rPr>
                        <a:t>k</a:t>
                      </a:r>
                      <a:r>
                        <a:rPr lang="pl-PL" sz="2400" dirty="0">
                          <a:solidFill>
                            <a:srgbClr val="FF0000"/>
                          </a:solidFill>
                        </a:rPr>
                        <a:t>(</a:t>
                      </a:r>
                      <a:r>
                        <a:rPr lang="pl-PL" sz="2400" i="1" dirty="0">
                          <a:solidFill>
                            <a:srgbClr val="FF0000"/>
                          </a:solidFill>
                        </a:rPr>
                        <a:t>m</a:t>
                      </a:r>
                      <a:r>
                        <a:rPr lang="pl-PL" sz="2400" dirty="0">
                          <a:solidFill>
                            <a:srgbClr val="FF0000"/>
                          </a:solidFill>
                        </a:rPr>
                        <a:t>))</a:t>
                      </a:r>
                      <a:endParaRPr 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l-PL" sz="2400" dirty="0">
                          <a:solidFill>
                            <a:srgbClr val="FF0000"/>
                          </a:solidFill>
                        </a:rPr>
                        <a:t>=</a:t>
                      </a:r>
                      <a:endParaRPr 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l-PL" sz="2400" i="1" dirty="0">
                          <a:solidFill>
                            <a:srgbClr val="FF0000"/>
                          </a:solidFill>
                        </a:rPr>
                        <a:t>k</a:t>
                      </a:r>
                      <a:r>
                        <a:rPr lang="pl-PL" sz="2400" dirty="0">
                          <a:solidFill>
                            <a:srgbClr val="FF0000"/>
                          </a:solidFill>
                        </a:rPr>
                        <a:t> xor (</a:t>
                      </a:r>
                      <a:r>
                        <a:rPr lang="pl-PL" sz="2400" i="1" dirty="0">
                          <a:solidFill>
                            <a:srgbClr val="FF0000"/>
                          </a:solidFill>
                        </a:rPr>
                        <a:t>k</a:t>
                      </a:r>
                      <a:r>
                        <a:rPr lang="pl-PL" sz="2400" dirty="0">
                          <a:solidFill>
                            <a:srgbClr val="FF0000"/>
                          </a:solidFill>
                        </a:rPr>
                        <a:t> xor </a:t>
                      </a:r>
                      <a:r>
                        <a:rPr lang="pl-PL" sz="2400" i="1" dirty="0">
                          <a:solidFill>
                            <a:srgbClr val="FF0000"/>
                          </a:solidFill>
                        </a:rPr>
                        <a:t>m</a:t>
                      </a:r>
                      <a:r>
                        <a:rPr lang="pl-PL" sz="2400" dirty="0">
                          <a:solidFill>
                            <a:srgbClr val="FF0000"/>
                          </a:solidFill>
                        </a:rPr>
                        <a:t>)</a:t>
                      </a:r>
                      <a:endParaRPr 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l-PL" sz="2400" b="1" i="1" dirty="0">
                          <a:solidFill>
                            <a:srgbClr val="FF0000"/>
                          </a:solidFill>
                        </a:rPr>
                        <a:t>m</a:t>
                      </a:r>
                      <a:endParaRPr lang="en-US" sz="2400" b="1" i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70487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17" grpId="0" animBg="1"/>
      <p:bldP spid="18" grpId="0" animBg="1"/>
      <p:bldP spid="19" grpId="0" animBg="1"/>
      <p:bldP spid="20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472" y="274638"/>
            <a:ext cx="8362216" cy="1143000"/>
          </a:xfrm>
        </p:spPr>
        <p:txBody>
          <a:bodyPr>
            <a:normAutofit fontScale="90000"/>
          </a:bodyPr>
          <a:lstStyle/>
          <a:p>
            <a:r>
              <a:rPr lang="pl-PL" sz="4400" dirty="0"/>
              <a:t>Perfect secrecy of the </a:t>
            </a:r>
            <a:r>
              <a:rPr lang="en-GB" sz="4400" dirty="0"/>
              <a:t>one-time pad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2910" y="1961469"/>
            <a:ext cx="7858180" cy="672246"/>
          </a:xfrm>
          <a:solidFill>
            <a:schemeClr val="bg1"/>
          </a:solidFill>
          <a:ln>
            <a:solidFill>
              <a:schemeClr val="bg1"/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txBody>
          <a:bodyPr anchor="ctr"/>
          <a:lstStyle/>
          <a:p>
            <a:pPr>
              <a:buNone/>
            </a:pPr>
            <a:r>
              <a:rPr lang="pl-PL" dirty="0"/>
              <a:t>Perfect secrecy of the one time pad is </a:t>
            </a:r>
            <a:r>
              <a:rPr lang="pl-PL" dirty="0" err="1"/>
              <a:t>also</a:t>
            </a:r>
            <a:r>
              <a:rPr lang="pl-PL" dirty="0"/>
              <a:t> </a:t>
            </a:r>
            <a:r>
              <a:rPr lang="pl-PL" dirty="0" err="1"/>
              <a:t>trivial</a:t>
            </a:r>
            <a:r>
              <a:rPr lang="en-US" dirty="0"/>
              <a:t>.</a:t>
            </a:r>
            <a:endParaRPr lang="pl-PL" dirty="0"/>
          </a:p>
        </p:txBody>
      </p:sp>
      <p:sp>
        <p:nvSpPr>
          <p:cNvPr id="4" name="Rectangle 3"/>
          <p:cNvSpPr/>
          <p:nvPr/>
        </p:nvSpPr>
        <p:spPr>
          <a:xfrm>
            <a:off x="642910" y="3286124"/>
            <a:ext cx="7858180" cy="13849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>
              <a:buNone/>
            </a:pPr>
            <a:r>
              <a:rPr lang="pl-PL" sz="2800" dirty="0"/>
              <a:t>This is because for every </a:t>
            </a:r>
            <a:r>
              <a:rPr lang="pl-PL" sz="2800" b="1" i="1" dirty="0">
                <a:solidFill>
                  <a:srgbClr val="FF0000"/>
                </a:solidFill>
              </a:rPr>
              <a:t>m</a:t>
            </a:r>
            <a:r>
              <a:rPr lang="pl-PL" sz="2800" dirty="0"/>
              <a:t> </a:t>
            </a:r>
          </a:p>
          <a:p>
            <a:pPr algn="ctr">
              <a:buNone/>
            </a:pPr>
            <a:r>
              <a:rPr lang="pl-PL" sz="2800" dirty="0"/>
              <a:t>the distribution</a:t>
            </a:r>
            <a:r>
              <a:rPr lang="it-IT" sz="2800" dirty="0"/>
              <a:t> of</a:t>
            </a:r>
            <a:r>
              <a:rPr lang="pl-PL" sz="2800" dirty="0"/>
              <a:t> </a:t>
            </a:r>
            <a:r>
              <a:rPr lang="pl-PL" sz="2800" b="1" dirty="0">
                <a:solidFill>
                  <a:srgbClr val="FF0000"/>
                </a:solidFill>
              </a:rPr>
              <a:t>Enc(</a:t>
            </a:r>
            <a:r>
              <a:rPr lang="pl-PL" sz="2800" b="1" i="1" dirty="0">
                <a:solidFill>
                  <a:srgbClr val="FF0000"/>
                </a:solidFill>
              </a:rPr>
              <a:t>K</a:t>
            </a:r>
            <a:r>
              <a:rPr lang="pl-PL" sz="2800" b="1" dirty="0">
                <a:solidFill>
                  <a:srgbClr val="FF0000"/>
                </a:solidFill>
              </a:rPr>
              <a:t>,</a:t>
            </a:r>
            <a:r>
              <a:rPr lang="pl-PL" sz="2800" b="1" i="1" dirty="0">
                <a:solidFill>
                  <a:srgbClr val="FF0000"/>
                </a:solidFill>
              </a:rPr>
              <a:t>m</a:t>
            </a:r>
            <a:r>
              <a:rPr lang="it-IT" sz="2800" b="1" dirty="0">
                <a:solidFill>
                  <a:srgbClr val="FF0000"/>
                </a:solidFill>
              </a:rPr>
              <a:t>)</a:t>
            </a:r>
            <a:r>
              <a:rPr lang="pl-PL" sz="2800" b="1" baseline="-25000" dirty="0">
                <a:solidFill>
                  <a:srgbClr val="C00000"/>
                </a:solidFill>
              </a:rPr>
              <a:t>  </a:t>
            </a:r>
            <a:r>
              <a:rPr lang="pl-PL" sz="2800" dirty="0"/>
              <a:t>is uniform </a:t>
            </a:r>
          </a:p>
          <a:p>
            <a:pPr algn="r">
              <a:buNone/>
            </a:pPr>
            <a:r>
              <a:rPr lang="pl-PL" sz="2800" dirty="0"/>
              <a:t>(and hence does not depend on </a:t>
            </a:r>
            <a:r>
              <a:rPr lang="pl-PL" sz="2800" b="1" i="1" dirty="0">
                <a:solidFill>
                  <a:srgbClr val="FF0000"/>
                </a:solidFill>
              </a:rPr>
              <a:t>m</a:t>
            </a:r>
            <a:r>
              <a:rPr lang="pl-PL" sz="2800" dirty="0"/>
              <a:t>).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928662" y="5214950"/>
            <a:ext cx="5500726" cy="928694"/>
          </a:xfrm>
          <a:prstGeom prst="wedgeRoundRectCallout">
            <a:avLst>
              <a:gd name="adj1" fmla="val -19249"/>
              <a:gd name="adj2" fmla="val -166363"/>
              <a:gd name="adj3" fmla="val 16667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txBody>
          <a:bodyPr vert="horz" lIns="91440" tIns="45720" rIns="91440" bIns="45720" rtlCol="0">
            <a:normAutofit fontScale="70000" lnSpcReduction="20000"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32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for every</a:t>
            </a:r>
            <a:r>
              <a:rPr kumimoji="0" lang="en-GB" sz="320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GB" sz="3200" b="1" i="1" u="none" strike="noStrike" kern="1200" cap="none" spc="0" normalizeH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</a:t>
            </a:r>
            <a:r>
              <a:rPr kumimoji="0" lang="en-GB" sz="320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:</a:t>
            </a:r>
            <a:endParaRPr kumimoji="0" lang="en-GB" sz="32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P(Enc(</a:t>
            </a:r>
            <a:r>
              <a:rPr kumimoji="0" lang="en-GB" sz="3200" b="1" i="1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</a:t>
            </a:r>
            <a:r>
              <a:rPr kumimoji="0" lang="en-GB" sz="32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,</a:t>
            </a:r>
            <a:r>
              <a:rPr kumimoji="0" lang="en-GB" sz="3200" b="1" i="1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</a:t>
            </a:r>
            <a:r>
              <a:rPr kumimoji="0" lang="en-GB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)</a:t>
            </a:r>
            <a:r>
              <a:rPr kumimoji="0" lang="en-GB" sz="3200" b="1" i="0" u="none" strike="noStrike" kern="1200" cap="none" spc="0" normalizeH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= </a:t>
            </a:r>
            <a:r>
              <a:rPr kumimoji="0" lang="en-GB" sz="3200" b="1" i="1" u="none" strike="noStrike" kern="1200" cap="none" spc="0" normalizeH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</a:t>
            </a:r>
            <a:r>
              <a:rPr kumimoji="0" lang="en-GB" sz="3200" b="1" i="0" u="none" strike="noStrike" kern="1200" cap="none" spc="0" normalizeH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) = P(</a:t>
            </a:r>
            <a:r>
              <a:rPr kumimoji="0" lang="en-GB" sz="3200" b="1" i="1" u="none" strike="noStrike" kern="1200" cap="none" spc="0" normalizeH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 </a:t>
            </a:r>
            <a:r>
              <a:rPr kumimoji="0" lang="en-GB" sz="3200" b="1" i="0" u="none" strike="noStrike" kern="1200" cap="none" spc="0" normalizeH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= </a:t>
            </a:r>
            <a:r>
              <a:rPr kumimoji="0" lang="en-GB" sz="3200" b="1" i="1" u="none" strike="noStrike" kern="1200" cap="none" spc="0" normalizeH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 </a:t>
            </a:r>
            <a:r>
              <a:rPr kumimoji="0" lang="en-GB" sz="3200" b="1" i="0" u="none" strike="noStrike" kern="1200" cap="none" spc="0" normalizeH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xor</a:t>
            </a:r>
            <a:r>
              <a:rPr kumimoji="0" lang="en-GB" sz="3200" b="1" i="0" u="none" strike="noStrike" kern="1200" cap="none" spc="0" normalizeH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GB" sz="3200" b="1" i="1" u="none" strike="noStrike" kern="1200" cap="none" spc="0" normalizeH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</a:t>
            </a:r>
            <a:r>
              <a:rPr kumimoji="0" lang="en-GB" sz="3200" b="1" i="0" u="none" strike="noStrike" kern="1200" cap="none" spc="0" normalizeH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) = 2</a:t>
            </a:r>
            <a:r>
              <a:rPr kumimoji="0" lang="en-GB" sz="3200" b="1" i="0" u="none" strike="noStrike" kern="1200" cap="none" spc="0" normalizeH="0" baseline="300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-</a:t>
            </a:r>
            <a:r>
              <a:rPr kumimoji="0" lang="en-GB" sz="3200" b="1" i="1" u="none" strike="noStrike" kern="1200" cap="none" spc="0" normalizeH="0" baseline="300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</a:t>
            </a:r>
            <a:endParaRPr kumimoji="0" lang="pl-PL" sz="3200" b="1" i="1" u="none" strike="noStrike" kern="1200" cap="none" spc="0" normalizeH="0" baseline="3000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l-PL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48390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  <p:bldP spid="4" grpId="0" animBg="1"/>
      <p:bldP spid="5" grpId="0" build="p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158" y="142852"/>
            <a:ext cx="8576530" cy="1143000"/>
          </a:xfrm>
        </p:spPr>
        <p:txBody>
          <a:bodyPr/>
          <a:lstStyle/>
          <a:p>
            <a:r>
              <a:rPr lang="en-US" dirty="0"/>
              <a:t>Observation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158" y="1428736"/>
            <a:ext cx="8569650" cy="48006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dirty="0"/>
              <a:t>One time pad can be </a:t>
            </a:r>
            <a:r>
              <a:rPr lang="en-US" b="1" dirty="0"/>
              <a:t>generalized</a:t>
            </a:r>
            <a:r>
              <a:rPr lang="en-US" dirty="0"/>
              <a:t> as follows.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US" dirty="0"/>
              <a:t>Let </a:t>
            </a:r>
            <a:r>
              <a:rPr lang="en-US" b="1" dirty="0">
                <a:solidFill>
                  <a:srgbClr val="FF0000"/>
                </a:solidFill>
              </a:rPr>
              <a:t>(</a:t>
            </a:r>
            <a:r>
              <a:rPr lang="en-US" b="1" i="1" dirty="0">
                <a:solidFill>
                  <a:srgbClr val="FF0000"/>
                </a:solidFill>
              </a:rPr>
              <a:t>G</a:t>
            </a:r>
            <a:r>
              <a:rPr lang="en-US" b="1" dirty="0">
                <a:solidFill>
                  <a:srgbClr val="FF0000"/>
                </a:solidFill>
              </a:rPr>
              <a:t>,+)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be a group.  Let </a:t>
            </a:r>
            <a:r>
              <a:rPr lang="pl-PL" b="1" dirty="0">
                <a:solidFill>
                  <a:srgbClr val="FF0000"/>
                </a:solidFill>
                <a:latin typeface="Lucida Calligraphy"/>
              </a:rPr>
              <a:t>K</a:t>
            </a:r>
            <a:r>
              <a:rPr lang="pl-PL" b="1" i="1" dirty="0">
                <a:solidFill>
                  <a:srgbClr val="FF0000"/>
                </a:solidFill>
              </a:rPr>
              <a:t> </a:t>
            </a:r>
            <a:r>
              <a:rPr lang="pl-PL" b="1" dirty="0">
                <a:solidFill>
                  <a:srgbClr val="FF0000"/>
                </a:solidFill>
              </a:rPr>
              <a:t>=</a:t>
            </a:r>
            <a:r>
              <a:rPr lang="pl-PL" b="1" i="1" dirty="0">
                <a:solidFill>
                  <a:srgbClr val="FF0000"/>
                </a:solidFill>
              </a:rPr>
              <a:t> </a:t>
            </a:r>
            <a:r>
              <a:rPr lang="pl-PL" b="1" dirty="0">
                <a:solidFill>
                  <a:srgbClr val="FF0000"/>
                </a:solidFill>
                <a:latin typeface="Lucida Calligraphy"/>
              </a:rPr>
              <a:t>M </a:t>
            </a:r>
            <a:r>
              <a:rPr lang="pl-PL" b="1" dirty="0">
                <a:solidFill>
                  <a:srgbClr val="FF0000"/>
                </a:solidFill>
              </a:rPr>
              <a:t>=</a:t>
            </a:r>
            <a:r>
              <a:rPr lang="it-IT" b="1" dirty="0">
                <a:solidFill>
                  <a:srgbClr val="FF0000"/>
                </a:solidFill>
                <a:latin typeface="Lucida Calligraphy"/>
              </a:rPr>
              <a:t> C </a:t>
            </a:r>
            <a:r>
              <a:rPr lang="pl-PL" b="1" dirty="0">
                <a:solidFill>
                  <a:srgbClr val="FF0000"/>
                </a:solidFill>
              </a:rPr>
              <a:t>=</a:t>
            </a:r>
            <a:r>
              <a:rPr lang="it-IT" b="1" i="1" dirty="0">
                <a:solidFill>
                  <a:srgbClr val="FF0000"/>
                </a:solidFill>
              </a:rPr>
              <a:t> G</a:t>
            </a:r>
            <a:r>
              <a:rPr lang="it-IT" dirty="0"/>
              <a:t>.</a:t>
            </a:r>
          </a:p>
          <a:p>
            <a:pPr>
              <a:buNone/>
            </a:pPr>
            <a:endParaRPr lang="it-IT" dirty="0"/>
          </a:p>
          <a:p>
            <a:pPr>
              <a:buNone/>
            </a:pPr>
            <a:r>
              <a:rPr lang="en-US" dirty="0"/>
              <a:t>The following is a perfectly secret encryption scheme:</a:t>
            </a:r>
          </a:p>
          <a:p>
            <a:pPr>
              <a:buNone/>
            </a:pPr>
            <a:endParaRPr lang="en-US" dirty="0"/>
          </a:p>
          <a:p>
            <a:r>
              <a:rPr lang="en-US" b="1" dirty="0">
                <a:solidFill>
                  <a:srgbClr val="FF0000"/>
                </a:solidFill>
              </a:rPr>
              <a:t>Enc(</a:t>
            </a:r>
            <a:r>
              <a:rPr lang="en-US" b="1" i="1" dirty="0" err="1">
                <a:solidFill>
                  <a:srgbClr val="FF0000"/>
                </a:solidFill>
              </a:rPr>
              <a:t>k</a:t>
            </a:r>
            <a:r>
              <a:rPr lang="en-US" b="1" dirty="0" err="1">
                <a:solidFill>
                  <a:srgbClr val="FF0000"/>
                </a:solidFill>
              </a:rPr>
              <a:t>,</a:t>
            </a:r>
            <a:r>
              <a:rPr lang="en-US" b="1" i="1" dirty="0" err="1">
                <a:solidFill>
                  <a:srgbClr val="FF0000"/>
                </a:solidFill>
              </a:rPr>
              <a:t>m</a:t>
            </a:r>
            <a:r>
              <a:rPr lang="en-US" b="1" dirty="0">
                <a:solidFill>
                  <a:srgbClr val="FF0000"/>
                </a:solidFill>
              </a:rPr>
              <a:t>) = </a:t>
            </a:r>
            <a:r>
              <a:rPr lang="en-US" b="1" i="1" dirty="0">
                <a:solidFill>
                  <a:srgbClr val="FF0000"/>
                </a:solidFill>
              </a:rPr>
              <a:t>m</a:t>
            </a:r>
            <a:r>
              <a:rPr lang="en-US" b="1" dirty="0">
                <a:solidFill>
                  <a:srgbClr val="FF0000"/>
                </a:solidFill>
              </a:rPr>
              <a:t> + </a:t>
            </a:r>
            <a:r>
              <a:rPr lang="en-US" b="1" i="1" dirty="0">
                <a:solidFill>
                  <a:srgbClr val="FF0000"/>
                </a:solidFill>
              </a:rPr>
              <a:t>k</a:t>
            </a:r>
          </a:p>
          <a:p>
            <a:r>
              <a:rPr lang="en-US" b="1" dirty="0">
                <a:solidFill>
                  <a:srgbClr val="FF0000"/>
                </a:solidFill>
              </a:rPr>
              <a:t>Dec(</a:t>
            </a:r>
            <a:r>
              <a:rPr lang="en-US" b="1" i="1" dirty="0" err="1">
                <a:solidFill>
                  <a:srgbClr val="FF0000"/>
                </a:solidFill>
              </a:rPr>
              <a:t>k</a:t>
            </a:r>
            <a:r>
              <a:rPr lang="en-US" b="1" dirty="0" err="1">
                <a:solidFill>
                  <a:srgbClr val="FF0000"/>
                </a:solidFill>
              </a:rPr>
              <a:t>,</a:t>
            </a:r>
            <a:r>
              <a:rPr lang="en-US" b="1" i="1" dirty="0" err="1">
                <a:solidFill>
                  <a:srgbClr val="FF0000"/>
                </a:solidFill>
              </a:rPr>
              <a:t>m</a:t>
            </a:r>
            <a:r>
              <a:rPr lang="en-US" b="1" dirty="0">
                <a:solidFill>
                  <a:srgbClr val="FF0000"/>
                </a:solidFill>
              </a:rPr>
              <a:t>) = </a:t>
            </a:r>
            <a:r>
              <a:rPr lang="en-US" b="1" i="1" dirty="0">
                <a:solidFill>
                  <a:srgbClr val="FF0000"/>
                </a:solidFill>
              </a:rPr>
              <a:t>m</a:t>
            </a:r>
            <a:r>
              <a:rPr lang="en-US" b="1" dirty="0">
                <a:solidFill>
                  <a:srgbClr val="FF0000"/>
                </a:solidFill>
              </a:rPr>
              <a:t> – </a:t>
            </a:r>
            <a:r>
              <a:rPr lang="en-US" b="1" i="1" dirty="0">
                <a:solidFill>
                  <a:srgbClr val="FF0000"/>
                </a:solidFill>
              </a:rPr>
              <a:t>k</a:t>
            </a:r>
          </a:p>
        </p:txBody>
      </p:sp>
    </p:spTree>
    <p:extLst>
      <p:ext uri="{BB962C8B-B14F-4D97-AF65-F5344CB8AC3E}">
        <p14:creationId xmlns:p14="http://schemas.microsoft.com/office/powerpoint/2010/main" val="3990878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D5081-4EEB-4351-9AB9-780406B4642A}" type="slidenum">
              <a:rPr lang="it-IT"/>
              <a:pPr/>
              <a:t>49</a:t>
            </a:fld>
            <a:endParaRPr lang="it-IT"/>
          </a:p>
        </p:txBody>
      </p:sp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>
          <a:xfrm>
            <a:off x="428596" y="274638"/>
            <a:ext cx="8505092" cy="1143000"/>
          </a:xfrm>
        </p:spPr>
        <p:txBody>
          <a:bodyPr>
            <a:normAutofit fontScale="90000"/>
          </a:bodyPr>
          <a:lstStyle/>
          <a:p>
            <a:r>
              <a:rPr lang="en-GB" dirty="0"/>
              <a:t>Why the one-time pad is not practical?</a:t>
            </a:r>
            <a:endParaRPr lang="en-US" dirty="0"/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2000" y="1571612"/>
            <a:ext cx="7086600" cy="2009788"/>
          </a:xfrm>
        </p:spPr>
        <p:txBody>
          <a:bodyPr>
            <a:normAutofit/>
          </a:bodyPr>
          <a:lstStyle/>
          <a:p>
            <a:pPr marL="539496" indent="-457200">
              <a:lnSpc>
                <a:spcPct val="80000"/>
              </a:lnSpc>
              <a:buFont typeface="+mj-lt"/>
              <a:buAutoNum type="arabicPeriod"/>
            </a:pPr>
            <a:endParaRPr lang="pl-PL" sz="2400" b="1" dirty="0">
              <a:solidFill>
                <a:srgbClr val="CC3300"/>
              </a:solidFill>
            </a:endParaRPr>
          </a:p>
          <a:p>
            <a:pPr marL="539496" indent="-457200">
              <a:lnSpc>
                <a:spcPct val="80000"/>
              </a:lnSpc>
              <a:buFont typeface="+mj-lt"/>
              <a:buAutoNum type="arabicPeriod"/>
            </a:pPr>
            <a:r>
              <a:rPr lang="pl-PL" sz="2400" b="1" dirty="0"/>
              <a:t>The </a:t>
            </a:r>
            <a:r>
              <a:rPr lang="en-GB" sz="2400" b="1" dirty="0"/>
              <a:t>key </a:t>
            </a:r>
            <a:r>
              <a:rPr lang="pl-PL" sz="2400" b="1" dirty="0"/>
              <a:t>has to be as long as the message.</a:t>
            </a:r>
            <a:br>
              <a:rPr lang="pl-PL" sz="2400" b="1" dirty="0"/>
            </a:br>
            <a:endParaRPr lang="pl-PL" sz="2400" b="1" dirty="0"/>
          </a:p>
          <a:p>
            <a:pPr marL="539496" indent="-457200">
              <a:lnSpc>
                <a:spcPct val="80000"/>
              </a:lnSpc>
              <a:buFont typeface="+mj-lt"/>
              <a:buAutoNum type="arabicPeriod"/>
            </a:pPr>
            <a:r>
              <a:rPr lang="pl-PL" sz="2400" b="1" dirty="0"/>
              <a:t>The key cannot be reused</a:t>
            </a:r>
            <a:endParaRPr lang="en-GB" sz="2400" b="1" dirty="0"/>
          </a:p>
          <a:p>
            <a:pPr>
              <a:lnSpc>
                <a:spcPct val="80000"/>
              </a:lnSpc>
              <a:buFontTx/>
              <a:buNone/>
            </a:pPr>
            <a:endParaRPr lang="pl-PL" sz="2400" b="1" dirty="0">
              <a:solidFill>
                <a:srgbClr val="CC3300"/>
              </a:solidFill>
            </a:endParaRPr>
          </a:p>
          <a:p>
            <a:pPr>
              <a:lnSpc>
                <a:spcPct val="80000"/>
              </a:lnSpc>
              <a:buFontTx/>
              <a:buNone/>
            </a:pPr>
            <a:endParaRPr lang="en-GB" sz="2400" b="1" dirty="0">
              <a:solidFill>
                <a:srgbClr val="CC3300"/>
              </a:solidFill>
            </a:endParaRPr>
          </a:p>
          <a:p>
            <a:pPr>
              <a:lnSpc>
                <a:spcPct val="80000"/>
              </a:lnSpc>
              <a:buFontTx/>
              <a:buNone/>
            </a:pPr>
            <a:endParaRPr lang="en-US" sz="2400" dirty="0"/>
          </a:p>
        </p:txBody>
      </p:sp>
      <p:sp>
        <p:nvSpPr>
          <p:cNvPr id="9" name="Rounded Rectangular Callout 8"/>
          <p:cNvSpPr/>
          <p:nvPr/>
        </p:nvSpPr>
        <p:spPr>
          <a:xfrm>
            <a:off x="500034" y="4214818"/>
            <a:ext cx="8429684" cy="1857388"/>
          </a:xfrm>
          <a:prstGeom prst="wedgeRoundRectCallout">
            <a:avLst>
              <a:gd name="adj1" fmla="val -13808"/>
              <a:gd name="adj2" fmla="val -116174"/>
              <a:gd name="adj3" fmla="val 16667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  <a:outerShdw blurRad="63500" dist="25400" dir="5400000" rotWithShape="0">
              <a:srgbClr val="000000">
                <a:alpha val="43137"/>
              </a:srgb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 anchorCtr="0"/>
          <a:lstStyle/>
          <a:p>
            <a:pPr>
              <a:lnSpc>
                <a:spcPct val="80000"/>
              </a:lnSpc>
              <a:buFontTx/>
              <a:buNone/>
            </a:pPr>
            <a:r>
              <a:rPr lang="en-GB" sz="2800" dirty="0"/>
              <a:t>This is because: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3547669"/>
              </p:ext>
            </p:extLst>
          </p:nvPr>
        </p:nvGraphicFramePr>
        <p:xfrm>
          <a:off x="500034" y="4674815"/>
          <a:ext cx="8015316" cy="12801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2328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1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123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57190">
                <a:tc>
                  <a:txBody>
                    <a:bodyPr/>
                    <a:lstStyle/>
                    <a:p>
                      <a:pPr algn="r"/>
                      <a:r>
                        <a:rPr lang="pl-PL" sz="2400" dirty="0">
                          <a:solidFill>
                            <a:srgbClr val="FF0000"/>
                          </a:solidFill>
                        </a:rPr>
                        <a:t>Enc</a:t>
                      </a:r>
                      <a:r>
                        <a:rPr lang="pl-PL" sz="2400" i="1" baseline="-25000" dirty="0">
                          <a:solidFill>
                            <a:srgbClr val="FF0000"/>
                          </a:solidFill>
                        </a:rPr>
                        <a:t>k</a:t>
                      </a:r>
                      <a:r>
                        <a:rPr lang="pl-PL" sz="2400" dirty="0">
                          <a:solidFill>
                            <a:srgbClr val="FF0000"/>
                          </a:solidFill>
                        </a:rPr>
                        <a:t>(</a:t>
                      </a:r>
                      <a:r>
                        <a:rPr lang="pl-PL" sz="2400" i="1" dirty="0">
                          <a:solidFill>
                            <a:srgbClr val="FF0000"/>
                          </a:solidFill>
                        </a:rPr>
                        <a:t>m</a:t>
                      </a:r>
                      <a:r>
                        <a:rPr lang="pl-PL" sz="2400" baseline="-25000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pl-PL" sz="2400" dirty="0">
                          <a:solidFill>
                            <a:srgbClr val="FF0000"/>
                          </a:solidFill>
                        </a:rPr>
                        <a:t>) </a:t>
                      </a:r>
                      <a:r>
                        <a:rPr lang="pl-PL" sz="2400" dirty="0">
                          <a:solidFill>
                            <a:schemeClr val="tx1"/>
                          </a:solidFill>
                        </a:rPr>
                        <a:t>xor</a:t>
                      </a:r>
                      <a:r>
                        <a:rPr lang="pl-PL" sz="2400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pl-PL" sz="2400" dirty="0">
                          <a:solidFill>
                            <a:srgbClr val="FF0000"/>
                          </a:solidFill>
                        </a:rPr>
                        <a:t>Enc</a:t>
                      </a:r>
                      <a:r>
                        <a:rPr lang="pl-PL" sz="2400" i="1" baseline="-25000" dirty="0">
                          <a:solidFill>
                            <a:srgbClr val="FF0000"/>
                          </a:solidFill>
                        </a:rPr>
                        <a:t>k</a:t>
                      </a:r>
                      <a:r>
                        <a:rPr lang="pl-PL" sz="2400" dirty="0">
                          <a:solidFill>
                            <a:srgbClr val="FF0000"/>
                          </a:solidFill>
                        </a:rPr>
                        <a:t>(</a:t>
                      </a:r>
                      <a:r>
                        <a:rPr lang="pl-PL" sz="2400" i="1" dirty="0">
                          <a:solidFill>
                            <a:srgbClr val="FF0000"/>
                          </a:solidFill>
                        </a:rPr>
                        <a:t>m</a:t>
                      </a:r>
                      <a:r>
                        <a:rPr lang="pl-PL" sz="2400" baseline="-25000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pl-PL" sz="2400" dirty="0">
                          <a:solidFill>
                            <a:srgbClr val="FF0000"/>
                          </a:solidFill>
                        </a:rPr>
                        <a:t>)</a:t>
                      </a:r>
                      <a:endParaRPr 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l-PL" sz="2400" dirty="0">
                          <a:solidFill>
                            <a:srgbClr val="FF0000"/>
                          </a:solidFill>
                        </a:rPr>
                        <a:t>=</a:t>
                      </a:r>
                      <a:endParaRPr 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l-PL" sz="2400" dirty="0">
                          <a:solidFill>
                            <a:srgbClr val="FF0000"/>
                          </a:solidFill>
                        </a:rPr>
                        <a:t>(</a:t>
                      </a:r>
                      <a:r>
                        <a:rPr lang="pl-PL" sz="2400" i="1" dirty="0">
                          <a:solidFill>
                            <a:srgbClr val="FF0000"/>
                          </a:solidFill>
                        </a:rPr>
                        <a:t>k</a:t>
                      </a:r>
                      <a:r>
                        <a:rPr lang="pl-PL" sz="24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pl-PL" sz="2400" dirty="0">
                          <a:solidFill>
                            <a:schemeClr val="tx1"/>
                          </a:solidFill>
                        </a:rPr>
                        <a:t>xor</a:t>
                      </a:r>
                      <a:r>
                        <a:rPr lang="pl-PL" sz="24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pl-PL" sz="2400" i="1" dirty="0">
                          <a:solidFill>
                            <a:srgbClr val="FF0000"/>
                          </a:solidFill>
                        </a:rPr>
                        <a:t>m</a:t>
                      </a:r>
                      <a:r>
                        <a:rPr lang="pl-PL" sz="2400" baseline="-25000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pl-PL" sz="2400" dirty="0">
                          <a:solidFill>
                            <a:srgbClr val="FF0000"/>
                          </a:solidFill>
                        </a:rPr>
                        <a:t>) </a:t>
                      </a:r>
                      <a:r>
                        <a:rPr lang="pl-PL" sz="2400" dirty="0">
                          <a:solidFill>
                            <a:schemeClr val="tx1"/>
                          </a:solidFill>
                        </a:rPr>
                        <a:t>xor</a:t>
                      </a:r>
                      <a:r>
                        <a:rPr lang="pl-PL" sz="2400" dirty="0">
                          <a:solidFill>
                            <a:srgbClr val="FF0000"/>
                          </a:solidFill>
                        </a:rPr>
                        <a:t> (</a:t>
                      </a:r>
                      <a:r>
                        <a:rPr lang="pl-PL" sz="2400" i="1" dirty="0">
                          <a:solidFill>
                            <a:srgbClr val="FF0000"/>
                          </a:solidFill>
                        </a:rPr>
                        <a:t>k</a:t>
                      </a:r>
                      <a:r>
                        <a:rPr lang="pl-PL" sz="2400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pl-PL" sz="2400" dirty="0">
                          <a:solidFill>
                            <a:schemeClr val="tx1"/>
                          </a:solidFill>
                        </a:rPr>
                        <a:t>xor</a:t>
                      </a:r>
                      <a:r>
                        <a:rPr lang="pl-PL" sz="2400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pl-PL" sz="2400" i="1" dirty="0">
                          <a:solidFill>
                            <a:srgbClr val="FF0000"/>
                          </a:solidFill>
                        </a:rPr>
                        <a:t>m</a:t>
                      </a:r>
                      <a:r>
                        <a:rPr lang="pl-PL" sz="2400" baseline="-25000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pl-PL" sz="2400" dirty="0">
                          <a:solidFill>
                            <a:srgbClr val="FF0000"/>
                          </a:solidFill>
                        </a:rPr>
                        <a:t>)  </a:t>
                      </a:r>
                      <a:endParaRPr 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l-PL" sz="2400" b="1" dirty="0">
                          <a:solidFill>
                            <a:srgbClr val="FF0000"/>
                          </a:solidFill>
                        </a:rPr>
                        <a:t>=</a:t>
                      </a:r>
                      <a:endParaRPr lang="en-US" sz="2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l-PL" sz="2400" b="1" i="1" dirty="0">
                          <a:solidFill>
                            <a:srgbClr val="FF0000"/>
                          </a:solidFill>
                        </a:rPr>
                        <a:t>m</a:t>
                      </a:r>
                      <a:r>
                        <a:rPr lang="pl-PL" sz="2400" b="1" baseline="-25000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pl-PL" sz="2400" b="1" baseline="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pl-PL" sz="2400" b="1" dirty="0">
                          <a:solidFill>
                            <a:schemeClr val="tx1"/>
                          </a:solidFill>
                        </a:rPr>
                        <a:t>xor</a:t>
                      </a:r>
                      <a:r>
                        <a:rPr lang="pl-PL" sz="2400" b="1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pl-PL" sz="2400" b="1" i="1" dirty="0">
                          <a:solidFill>
                            <a:srgbClr val="FF0000"/>
                          </a:solidFill>
                        </a:rPr>
                        <a:t>m</a:t>
                      </a:r>
                      <a:r>
                        <a:rPr lang="pl-PL" sz="2400" b="1" baseline="-25000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en-US" sz="2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62580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2844" y="2928934"/>
            <a:ext cx="2428875" cy="285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714480" y="3429000"/>
            <a:ext cx="2076894" cy="20717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/>
              <a:t>Historical cryptography</a:t>
            </a:r>
          </a:p>
        </p:txBody>
      </p:sp>
      <p:grpSp>
        <p:nvGrpSpPr>
          <p:cNvPr id="3" name="Group 9"/>
          <p:cNvGrpSpPr/>
          <p:nvPr/>
        </p:nvGrpSpPr>
        <p:grpSpPr>
          <a:xfrm>
            <a:off x="3214678" y="2928934"/>
            <a:ext cx="2071702" cy="2490787"/>
            <a:chOff x="6143636" y="2928934"/>
            <a:chExt cx="1817190" cy="2347911"/>
          </a:xfrm>
        </p:grpSpPr>
        <p:sp>
          <p:nvSpPr>
            <p:cNvPr id="9" name="Oval 8"/>
            <p:cNvSpPr/>
            <p:nvPr/>
          </p:nvSpPr>
          <p:spPr>
            <a:xfrm>
              <a:off x="6215074" y="3000372"/>
              <a:ext cx="1714512" cy="221457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pic>
          <p:nvPicPr>
            <p:cNvPr id="2053" name="Picture 5"/>
            <p:cNvPicPr>
              <a:picLocks noChangeAspect="1" noChangeArrowheads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6143636" y="2928934"/>
              <a:ext cx="1817190" cy="23479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572000" y="3214686"/>
            <a:ext cx="1875233" cy="25003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572132" y="2786058"/>
            <a:ext cx="1785950" cy="22528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6858016" y="3429000"/>
            <a:ext cx="1580181" cy="22790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4" name="Group 14"/>
          <p:cNvGrpSpPr/>
          <p:nvPr/>
        </p:nvGrpSpPr>
        <p:grpSpPr>
          <a:xfrm>
            <a:off x="357158" y="5786454"/>
            <a:ext cx="8429684" cy="785818"/>
            <a:chOff x="357158" y="5786454"/>
            <a:chExt cx="8429684" cy="785818"/>
          </a:xfrm>
        </p:grpSpPr>
        <p:sp>
          <p:nvSpPr>
            <p:cNvPr id="11" name="Right Arrow 10"/>
            <p:cNvSpPr/>
            <p:nvPr/>
          </p:nvSpPr>
          <p:spPr>
            <a:xfrm>
              <a:off x="357158" y="5786454"/>
              <a:ext cx="8429684" cy="785818"/>
            </a:xfrm>
            <a:prstGeom prst="rightArrow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57158" y="6000768"/>
              <a:ext cx="14798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b="1" dirty="0"/>
                <a:t>ancient times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818968" y="6000768"/>
              <a:ext cx="1334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b="1" dirty="0"/>
                <a:t>world war II</a:t>
              </a: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1232827" y="1500174"/>
            <a:ext cx="696594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2800" dirty="0"/>
              <a:t>cryptography </a:t>
            </a:r>
            <a:r>
              <a:rPr lang="it-IT" sz="2800" dirty="0">
                <a:sym typeface="Symbol"/>
              </a:rPr>
              <a:t> </a:t>
            </a:r>
            <a:r>
              <a:rPr lang="it-IT" sz="2800" dirty="0"/>
              <a:t>encryption</a:t>
            </a:r>
          </a:p>
          <a:p>
            <a:pPr algn="ctr"/>
            <a:r>
              <a:rPr lang="it-IT" sz="2800" dirty="0"/>
              <a:t>main applications:  </a:t>
            </a:r>
            <a:r>
              <a:rPr lang="it-IT" sz="2800" b="1" dirty="0"/>
              <a:t>military and diplomacy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785918" y="5857892"/>
            <a:ext cx="2071702" cy="6429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7" name="Rectangle 16"/>
          <p:cNvSpPr/>
          <p:nvPr/>
        </p:nvSpPr>
        <p:spPr>
          <a:xfrm>
            <a:off x="3000364" y="5857892"/>
            <a:ext cx="2071702" cy="6429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8" name="Rectangle 17"/>
          <p:cNvSpPr/>
          <p:nvPr/>
        </p:nvSpPr>
        <p:spPr>
          <a:xfrm>
            <a:off x="3286116" y="5786454"/>
            <a:ext cx="2071702" cy="6429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9" name="Rectangle 18"/>
          <p:cNvSpPr/>
          <p:nvPr/>
        </p:nvSpPr>
        <p:spPr>
          <a:xfrm>
            <a:off x="5000628" y="5791200"/>
            <a:ext cx="4143372" cy="914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0" name="Rectangle 19"/>
          <p:cNvSpPr/>
          <p:nvPr/>
        </p:nvSpPr>
        <p:spPr>
          <a:xfrm>
            <a:off x="0" y="5834058"/>
            <a:ext cx="2071702" cy="6429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94613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19" grpId="0" animBg="1"/>
      <p:bldP spid="20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285720" y="4500570"/>
            <a:ext cx="5786478" cy="4286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b="1" u="sng" dirty="0">
                <a:solidFill>
                  <a:schemeClr val="tx1"/>
                </a:solidFill>
              </a:rPr>
              <a:t>Observation</a:t>
            </a:r>
            <a:r>
              <a:rPr lang="it-IT" dirty="0">
                <a:solidFill>
                  <a:schemeClr val="tx1"/>
                </a:solidFill>
              </a:rPr>
              <a:t>:</a:t>
            </a:r>
            <a:r>
              <a:rPr lang="pl-PL" dirty="0">
                <a:solidFill>
                  <a:schemeClr val="tx1"/>
                </a:solidFill>
              </a:rPr>
              <a:t> </a:t>
            </a:r>
            <a:r>
              <a:rPr lang="pl-PL" b="1" dirty="0">
                <a:solidFill>
                  <a:srgbClr val="FF0000"/>
                </a:solidFill>
              </a:rPr>
              <a:t>|</a:t>
            </a:r>
            <a:r>
              <a:rPr lang="pl-PL" b="1" dirty="0">
                <a:solidFill>
                  <a:srgbClr val="FF0000"/>
                </a:solidFill>
                <a:latin typeface="Lucida Calligraphy"/>
              </a:rPr>
              <a:t>K</a:t>
            </a:r>
            <a:r>
              <a:rPr lang="pl-PL" b="1" dirty="0">
                <a:solidFill>
                  <a:srgbClr val="FF0000"/>
                </a:solidFill>
              </a:rPr>
              <a:t>|</a:t>
            </a:r>
            <a:r>
              <a:rPr lang="en-US" b="1" i="1" dirty="0">
                <a:solidFill>
                  <a:srgbClr val="FF0000"/>
                </a:solidFill>
              </a:rPr>
              <a:t> </a:t>
            </a:r>
            <a:r>
              <a:rPr lang="pl-PL" i="1" dirty="0">
                <a:solidFill>
                  <a:srgbClr val="FF0000"/>
                </a:solidFill>
              </a:rPr>
              <a:t>≥</a:t>
            </a:r>
            <a:r>
              <a:rPr lang="pl-PL" b="1" i="1" dirty="0">
                <a:solidFill>
                  <a:srgbClr val="FF0000"/>
                </a:solidFill>
              </a:rPr>
              <a:t> </a:t>
            </a:r>
            <a:r>
              <a:rPr lang="pl-PL" b="1" dirty="0">
                <a:solidFill>
                  <a:srgbClr val="FF0000"/>
                </a:solidFill>
              </a:rPr>
              <a:t>|</a:t>
            </a:r>
            <a:r>
              <a:rPr lang="pl-PL" b="1" dirty="0">
                <a:solidFill>
                  <a:srgbClr val="FF0000"/>
                </a:solidFill>
                <a:latin typeface="Lucida Calligraphy"/>
              </a:rPr>
              <a:t>C</a:t>
            </a:r>
            <a:r>
              <a:rPr lang="it-IT" b="1" dirty="0">
                <a:solidFill>
                  <a:srgbClr val="FF0000"/>
                </a:solidFill>
                <a:latin typeface="Lucida Calligraphy"/>
              </a:rPr>
              <a:t>’ </a:t>
            </a:r>
            <a:r>
              <a:rPr lang="pl-PL" b="1" dirty="0">
                <a:solidFill>
                  <a:srgbClr val="FF0000"/>
                </a:solidFill>
              </a:rPr>
              <a:t>|</a:t>
            </a:r>
            <a:r>
              <a:rPr lang="pl-PL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85720" y="5214950"/>
            <a:ext cx="5786478" cy="135729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l-PL" b="1" u="sng" dirty="0">
                <a:solidFill>
                  <a:schemeClr val="tx1"/>
                </a:solidFill>
              </a:rPr>
              <a:t>F</a:t>
            </a:r>
            <a:r>
              <a:rPr lang="en-US" b="1" u="sng" dirty="0">
                <a:solidFill>
                  <a:schemeClr val="tx1"/>
                </a:solidFill>
              </a:rPr>
              <a:t>act</a:t>
            </a:r>
            <a:r>
              <a:rPr lang="pl-PL" dirty="0">
                <a:solidFill>
                  <a:schemeClr val="tx1"/>
                </a:solidFill>
              </a:rPr>
              <a:t>: we always have that  </a:t>
            </a:r>
            <a:r>
              <a:rPr lang="pl-PL" b="1" dirty="0">
                <a:solidFill>
                  <a:srgbClr val="FF0000"/>
                </a:solidFill>
              </a:rPr>
              <a:t>|</a:t>
            </a:r>
            <a:r>
              <a:rPr lang="pl-PL" b="1" dirty="0">
                <a:solidFill>
                  <a:srgbClr val="FF0000"/>
                </a:solidFill>
                <a:latin typeface="Lucida Calligraphy"/>
              </a:rPr>
              <a:t>C</a:t>
            </a:r>
            <a:r>
              <a:rPr lang="it-IT" b="1" dirty="0">
                <a:solidFill>
                  <a:srgbClr val="FF0000"/>
                </a:solidFill>
                <a:latin typeface="Lucida Calligraphy"/>
              </a:rPr>
              <a:t>’ </a:t>
            </a:r>
            <a:r>
              <a:rPr lang="pl-PL" b="1" dirty="0">
                <a:solidFill>
                  <a:srgbClr val="FF0000"/>
                </a:solidFill>
              </a:rPr>
              <a:t>|</a:t>
            </a:r>
            <a:r>
              <a:rPr lang="en-US" b="1" i="1" dirty="0">
                <a:solidFill>
                  <a:srgbClr val="FF0000"/>
                </a:solidFill>
              </a:rPr>
              <a:t> </a:t>
            </a:r>
            <a:r>
              <a:rPr lang="pl-PL" i="1" dirty="0">
                <a:solidFill>
                  <a:srgbClr val="FF0000"/>
                </a:solidFill>
              </a:rPr>
              <a:t>≥</a:t>
            </a:r>
            <a:r>
              <a:rPr lang="pl-PL" b="1" i="1" dirty="0">
                <a:solidFill>
                  <a:srgbClr val="FF0000"/>
                </a:solidFill>
              </a:rPr>
              <a:t> </a:t>
            </a:r>
            <a:r>
              <a:rPr lang="pl-PL" b="1" dirty="0">
                <a:solidFill>
                  <a:srgbClr val="FF0000"/>
                </a:solidFill>
              </a:rPr>
              <a:t>|</a:t>
            </a:r>
            <a:r>
              <a:rPr lang="pl-PL" b="1" dirty="0">
                <a:solidFill>
                  <a:srgbClr val="FF0000"/>
                </a:solidFill>
                <a:latin typeface="Lucida Calligraphy"/>
              </a:rPr>
              <a:t>M</a:t>
            </a:r>
            <a:r>
              <a:rPr lang="pl-PL" b="1" dirty="0">
                <a:solidFill>
                  <a:srgbClr val="FF0000"/>
                </a:solidFill>
              </a:rPr>
              <a:t>|</a:t>
            </a:r>
            <a:r>
              <a:rPr lang="pl-PL" dirty="0">
                <a:solidFill>
                  <a:schemeClr val="tx1"/>
                </a:solidFill>
              </a:rPr>
              <a:t>.</a:t>
            </a:r>
          </a:p>
          <a:p>
            <a:r>
              <a:rPr lang="pl-PL" dirty="0">
                <a:solidFill>
                  <a:schemeClr val="tx1"/>
                </a:solidFill>
              </a:rPr>
              <a:t>This is because for every </a:t>
            </a:r>
            <a:r>
              <a:rPr lang="pl-PL" b="1" i="1" dirty="0">
                <a:solidFill>
                  <a:srgbClr val="FF0000"/>
                </a:solidFill>
              </a:rPr>
              <a:t>k</a:t>
            </a:r>
            <a:r>
              <a:rPr lang="pl-PL" dirty="0">
                <a:solidFill>
                  <a:schemeClr val="tx1"/>
                </a:solidFill>
              </a:rPr>
              <a:t> we have that</a:t>
            </a:r>
          </a:p>
          <a:p>
            <a:pPr algn="ctr"/>
            <a:r>
              <a:rPr lang="pl-PL" b="1" dirty="0">
                <a:solidFill>
                  <a:srgbClr val="FF0000"/>
                </a:solidFill>
              </a:rPr>
              <a:t>Enc</a:t>
            </a:r>
            <a:r>
              <a:rPr lang="pl-PL" b="1" i="1" baseline="-25000" dirty="0">
                <a:solidFill>
                  <a:srgbClr val="FF0000"/>
                </a:solidFill>
              </a:rPr>
              <a:t>k</a:t>
            </a:r>
            <a:r>
              <a:rPr lang="pl-PL" dirty="0">
                <a:solidFill>
                  <a:srgbClr val="FF0000"/>
                </a:solidFill>
              </a:rPr>
              <a:t> : </a:t>
            </a:r>
            <a:r>
              <a:rPr lang="pl-PL" b="1" dirty="0">
                <a:solidFill>
                  <a:srgbClr val="FF0000"/>
                </a:solidFill>
                <a:latin typeface="Lucida Calligraphy"/>
              </a:rPr>
              <a:t>M </a:t>
            </a:r>
            <a:r>
              <a:rPr lang="pl-PL" b="1" dirty="0">
                <a:solidFill>
                  <a:srgbClr val="FF0000"/>
                </a:solidFill>
                <a:latin typeface="SFRM1095"/>
              </a:rPr>
              <a:t>→</a:t>
            </a:r>
            <a:r>
              <a:rPr lang="pl-PL" b="1" dirty="0">
                <a:solidFill>
                  <a:srgbClr val="FF0000"/>
                </a:solidFill>
                <a:latin typeface="Lucida Calligraphy"/>
              </a:rPr>
              <a:t> C</a:t>
            </a:r>
            <a:r>
              <a:rPr lang="it-IT" b="1" dirty="0">
                <a:solidFill>
                  <a:srgbClr val="FF0000"/>
                </a:solidFill>
                <a:latin typeface="Lucida Calligraphy"/>
              </a:rPr>
              <a:t>’</a:t>
            </a:r>
            <a:r>
              <a:rPr lang="pl-PL" b="1" dirty="0">
                <a:solidFill>
                  <a:srgbClr val="FF0000"/>
                </a:solidFill>
                <a:latin typeface="Lucida Calligraphy"/>
              </a:rPr>
              <a:t> </a:t>
            </a:r>
            <a:r>
              <a:rPr lang="pl-PL" dirty="0">
                <a:solidFill>
                  <a:schemeClr val="tx1"/>
                </a:solidFill>
              </a:rPr>
              <a:t>is an injection</a:t>
            </a:r>
          </a:p>
          <a:p>
            <a:r>
              <a:rPr lang="pl-PL" dirty="0">
                <a:solidFill>
                  <a:schemeClr val="tx1"/>
                </a:solidFill>
              </a:rPr>
              <a:t>(otherwise we wouldn’t be able to decrypt). 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10D1D-3217-4EB4-AD88-F542CB6DA7D0}" type="slidenum">
              <a:rPr lang="it-IT"/>
              <a:pPr/>
              <a:t>50</a:t>
            </a:fld>
            <a:endParaRPr lang="it-IT" dirty="0"/>
          </a:p>
        </p:txBody>
      </p:sp>
      <p:sp>
        <p:nvSpPr>
          <p:cNvPr id="39622" name="Rectangle 710"/>
          <p:cNvSpPr>
            <a:spLocks noChangeArrowheads="1"/>
          </p:cNvSpPr>
          <p:nvPr/>
        </p:nvSpPr>
        <p:spPr bwMode="auto">
          <a:xfrm>
            <a:off x="0" y="0"/>
            <a:ext cx="9144000" cy="2143116"/>
          </a:xfrm>
          <a:prstGeom prst="rect">
            <a:avLst/>
          </a:prstGeom>
          <a:solidFill>
            <a:srgbClr val="EEF7F8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pic>
        <p:nvPicPr>
          <p:cNvPr id="39621" name="Picture 709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4282" y="133335"/>
            <a:ext cx="1000132" cy="14080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TextBox 10"/>
          <p:cNvSpPr txBox="1"/>
          <p:nvPr/>
        </p:nvSpPr>
        <p:spPr>
          <a:xfrm>
            <a:off x="1500166" y="61898"/>
            <a:ext cx="7429552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000" b="1" dirty="0"/>
              <a:t>Theorem (Shannon 1949)</a:t>
            </a:r>
            <a:r>
              <a:rPr lang="it-IT" sz="2000" b="1" dirty="0"/>
              <a:t> </a:t>
            </a:r>
          </a:p>
          <a:p>
            <a:r>
              <a:rPr lang="it-IT" sz="2000" b="1" dirty="0"/>
              <a:t>(“</a:t>
            </a:r>
            <a:r>
              <a:rPr lang="en-GB" sz="2000" dirty="0"/>
              <a:t>One time-pad is optimal in the class of perfectly secret schemes”)</a:t>
            </a:r>
            <a:endParaRPr lang="pl-PL" sz="2000" b="1" dirty="0"/>
          </a:p>
          <a:p>
            <a:pPr marL="365760" lvl="0" indent="-283464">
              <a:spcBef>
                <a:spcPts val="600"/>
              </a:spcBef>
              <a:buClr>
                <a:schemeClr val="accent1"/>
              </a:buClr>
              <a:buSzPct val="80000"/>
              <a:defRPr/>
            </a:pPr>
            <a:r>
              <a:rPr lang="pl-PL" sz="2000" dirty="0"/>
              <a:t>In every perfectly </a:t>
            </a:r>
            <a:r>
              <a:rPr lang="it-IT" sz="2000" dirty="0"/>
              <a:t>secret </a:t>
            </a:r>
            <a:r>
              <a:rPr lang="pl-PL" sz="2000" dirty="0"/>
              <a:t>encryption scheme</a:t>
            </a:r>
          </a:p>
          <a:p>
            <a:pPr marL="365760" lvl="0" indent="-283464" algn="ctr">
              <a:spcBef>
                <a:spcPts val="600"/>
              </a:spcBef>
              <a:buClr>
                <a:schemeClr val="accent1"/>
              </a:buClr>
              <a:buSzPct val="80000"/>
              <a:defRPr/>
            </a:pPr>
            <a:r>
              <a:rPr lang="pl-PL" sz="2000" b="1" dirty="0">
                <a:solidFill>
                  <a:srgbClr val="FF0000"/>
                </a:solidFill>
              </a:rPr>
              <a:t>Enc : </a:t>
            </a:r>
            <a:r>
              <a:rPr lang="pl-PL" sz="2000" b="1" dirty="0">
                <a:solidFill>
                  <a:srgbClr val="FF0000"/>
                </a:solidFill>
                <a:latin typeface="Lucida Calligraphy"/>
              </a:rPr>
              <a:t>K</a:t>
            </a:r>
            <a:r>
              <a:rPr lang="pl-PL" sz="2000" b="1" i="1" dirty="0">
                <a:solidFill>
                  <a:srgbClr val="FF0000"/>
                </a:solidFill>
              </a:rPr>
              <a:t> × </a:t>
            </a:r>
            <a:r>
              <a:rPr lang="pl-PL" sz="2000" b="1" dirty="0">
                <a:solidFill>
                  <a:srgbClr val="FF0000"/>
                </a:solidFill>
                <a:latin typeface="Lucida Calligraphy"/>
              </a:rPr>
              <a:t>M</a:t>
            </a:r>
            <a:r>
              <a:rPr lang="pl-PL" sz="2000" b="1" i="1" dirty="0">
                <a:solidFill>
                  <a:srgbClr val="FF0000"/>
                </a:solidFill>
              </a:rPr>
              <a:t> → </a:t>
            </a:r>
            <a:r>
              <a:rPr lang="pl-PL" sz="2000" b="1" dirty="0">
                <a:solidFill>
                  <a:srgbClr val="FF0000"/>
                </a:solidFill>
                <a:latin typeface="Lucida Calligraphy"/>
              </a:rPr>
              <a:t>C </a:t>
            </a:r>
            <a:r>
              <a:rPr lang="pl-PL" sz="2000" dirty="0">
                <a:solidFill>
                  <a:srgbClr val="FF0000"/>
                </a:solidFill>
              </a:rPr>
              <a:t>, </a:t>
            </a:r>
            <a:r>
              <a:rPr lang="pl-PL" sz="2000" b="1" dirty="0">
                <a:solidFill>
                  <a:srgbClr val="FF0000"/>
                </a:solidFill>
              </a:rPr>
              <a:t>Dec</a:t>
            </a:r>
            <a:r>
              <a:rPr lang="pl-PL" sz="2000" b="1" dirty="0">
                <a:solidFill>
                  <a:srgbClr val="FF0000"/>
                </a:solidFill>
                <a:latin typeface="Gill Sans MT" pitchFamily="34" charset="0"/>
              </a:rPr>
              <a:t> :</a:t>
            </a:r>
            <a:r>
              <a:rPr lang="pl-PL" sz="2000" b="1" i="1" dirty="0">
                <a:solidFill>
                  <a:srgbClr val="FF0000"/>
                </a:solidFill>
              </a:rPr>
              <a:t> </a:t>
            </a:r>
            <a:r>
              <a:rPr lang="pl-PL" sz="2000" b="1" dirty="0">
                <a:solidFill>
                  <a:srgbClr val="FF0000"/>
                </a:solidFill>
                <a:latin typeface="Lucida Calligraphy"/>
              </a:rPr>
              <a:t>K</a:t>
            </a:r>
            <a:r>
              <a:rPr lang="pl-PL" sz="2000" b="1" dirty="0">
                <a:solidFill>
                  <a:srgbClr val="FF0000"/>
                </a:solidFill>
              </a:rPr>
              <a:t> × </a:t>
            </a:r>
            <a:r>
              <a:rPr lang="pl-PL" sz="2000" b="1" dirty="0">
                <a:solidFill>
                  <a:srgbClr val="FF0000"/>
                </a:solidFill>
                <a:latin typeface="Lucida Calligraphy"/>
              </a:rPr>
              <a:t>C</a:t>
            </a:r>
            <a:r>
              <a:rPr lang="pl-PL" sz="2000" b="1" dirty="0">
                <a:solidFill>
                  <a:srgbClr val="FF0000"/>
                </a:solidFill>
              </a:rPr>
              <a:t> </a:t>
            </a:r>
            <a:r>
              <a:rPr lang="pl-PL" sz="2000" b="1" i="1" dirty="0">
                <a:solidFill>
                  <a:srgbClr val="FF0000"/>
                </a:solidFill>
              </a:rPr>
              <a:t>→ </a:t>
            </a:r>
            <a:r>
              <a:rPr lang="pl-PL" sz="2000" b="1" dirty="0">
                <a:solidFill>
                  <a:srgbClr val="FF0000"/>
                </a:solidFill>
                <a:latin typeface="Lucida Calligraphy"/>
              </a:rPr>
              <a:t>M </a:t>
            </a:r>
          </a:p>
          <a:p>
            <a:pPr marL="365760" lvl="0" indent="-283464">
              <a:spcBef>
                <a:spcPts val="600"/>
              </a:spcBef>
              <a:buClr>
                <a:schemeClr val="accent1"/>
              </a:buClr>
              <a:buSzPct val="80000"/>
              <a:defRPr/>
            </a:pPr>
            <a:r>
              <a:rPr lang="pl-PL" sz="2000" dirty="0"/>
              <a:t>we have </a:t>
            </a:r>
            <a:r>
              <a:rPr lang="pl-PL" sz="2000" b="1" dirty="0">
                <a:solidFill>
                  <a:srgbClr val="FF0000"/>
                </a:solidFill>
                <a:latin typeface="+mj-lt"/>
              </a:rPr>
              <a:t>|</a:t>
            </a:r>
            <a:r>
              <a:rPr lang="en-US" sz="2000" b="1" dirty="0">
                <a:solidFill>
                  <a:srgbClr val="FF0000"/>
                </a:solidFill>
                <a:latin typeface="Lucida Calligraphy"/>
              </a:rPr>
              <a:t>K</a:t>
            </a:r>
            <a:r>
              <a:rPr lang="pl-PL" sz="2000" b="1" dirty="0">
                <a:solidFill>
                  <a:srgbClr val="FF0000"/>
                </a:solidFill>
              </a:rPr>
              <a:t>|</a:t>
            </a:r>
            <a:r>
              <a:rPr lang="en-US" sz="2000" b="1" i="1" dirty="0">
                <a:solidFill>
                  <a:srgbClr val="FF0000"/>
                </a:solidFill>
              </a:rPr>
              <a:t> </a:t>
            </a:r>
            <a:r>
              <a:rPr lang="pl-PL" sz="2000" b="1" i="1" dirty="0">
                <a:solidFill>
                  <a:srgbClr val="FF0000"/>
                </a:solidFill>
              </a:rPr>
              <a:t>≥ </a:t>
            </a:r>
            <a:r>
              <a:rPr lang="pl-PL" sz="2000" b="1" dirty="0">
                <a:solidFill>
                  <a:srgbClr val="FF0000"/>
                </a:solidFill>
              </a:rPr>
              <a:t>|</a:t>
            </a:r>
            <a:r>
              <a:rPr lang="pl-PL" sz="2000" b="1" dirty="0">
                <a:solidFill>
                  <a:srgbClr val="FF0000"/>
                </a:solidFill>
                <a:latin typeface="Lucida Calligraphy"/>
              </a:rPr>
              <a:t>M</a:t>
            </a:r>
            <a:r>
              <a:rPr lang="pl-PL" sz="2000" b="1" dirty="0">
                <a:solidFill>
                  <a:srgbClr val="FF0000"/>
                </a:solidFill>
              </a:rPr>
              <a:t>|</a:t>
            </a:r>
            <a:r>
              <a:rPr lang="pl-PL" sz="2000" dirty="0"/>
              <a:t>.</a:t>
            </a:r>
            <a:endParaRPr lang="en-US" sz="2000" dirty="0"/>
          </a:p>
        </p:txBody>
      </p:sp>
      <p:sp>
        <p:nvSpPr>
          <p:cNvPr id="10" name="TextBox 9"/>
          <p:cNvSpPr txBox="1"/>
          <p:nvPr/>
        </p:nvSpPr>
        <p:spPr>
          <a:xfrm>
            <a:off x="142844" y="2285992"/>
            <a:ext cx="87868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Proof</a:t>
            </a:r>
            <a:endParaRPr lang="pl-PL" sz="2000" dirty="0"/>
          </a:p>
        </p:txBody>
      </p:sp>
      <p:sp>
        <p:nvSpPr>
          <p:cNvPr id="17" name="Down Arrow 16"/>
          <p:cNvSpPr/>
          <p:nvPr/>
        </p:nvSpPr>
        <p:spPr>
          <a:xfrm rot="18469021">
            <a:off x="6375539" y="4477459"/>
            <a:ext cx="417762" cy="972558"/>
          </a:xfrm>
          <a:prstGeom prst="down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Down Arrow 17"/>
          <p:cNvSpPr/>
          <p:nvPr/>
        </p:nvSpPr>
        <p:spPr>
          <a:xfrm rot="14187732">
            <a:off x="6391300" y="5381859"/>
            <a:ext cx="417762" cy="989966"/>
          </a:xfrm>
          <a:prstGeom prst="down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7143768" y="5143512"/>
            <a:ext cx="1571636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/>
            <a:r>
              <a:rPr lang="pl-PL" b="1" dirty="0">
                <a:solidFill>
                  <a:srgbClr val="FF0000"/>
                </a:solidFill>
              </a:rPr>
              <a:t>|</a:t>
            </a:r>
            <a:r>
              <a:rPr lang="en-US" b="1" dirty="0">
                <a:solidFill>
                  <a:srgbClr val="FF0000"/>
                </a:solidFill>
                <a:latin typeface="Lucida Calligraphy"/>
              </a:rPr>
              <a:t>K</a:t>
            </a:r>
            <a:r>
              <a:rPr lang="pl-PL" b="1" dirty="0">
                <a:solidFill>
                  <a:srgbClr val="FF0000"/>
                </a:solidFill>
              </a:rPr>
              <a:t>|</a:t>
            </a:r>
            <a:r>
              <a:rPr lang="en-US" b="1" i="1" dirty="0">
                <a:solidFill>
                  <a:srgbClr val="FF0000"/>
                </a:solidFill>
              </a:rPr>
              <a:t> </a:t>
            </a:r>
            <a:r>
              <a:rPr lang="pl-PL" i="1" dirty="0">
                <a:solidFill>
                  <a:srgbClr val="FF0000"/>
                </a:solidFill>
              </a:rPr>
              <a:t>≥</a:t>
            </a:r>
            <a:r>
              <a:rPr lang="pl-PL" b="1" i="1" dirty="0">
                <a:solidFill>
                  <a:srgbClr val="FF0000"/>
                </a:solidFill>
              </a:rPr>
              <a:t> </a:t>
            </a:r>
            <a:r>
              <a:rPr lang="pl-PL" b="1" dirty="0">
                <a:solidFill>
                  <a:srgbClr val="FF0000"/>
                </a:solidFill>
              </a:rPr>
              <a:t>|</a:t>
            </a:r>
            <a:r>
              <a:rPr lang="pl-PL" b="1" dirty="0">
                <a:solidFill>
                  <a:srgbClr val="FF0000"/>
                </a:solidFill>
                <a:latin typeface="Lucida Calligraphy"/>
              </a:rPr>
              <a:t>M</a:t>
            </a:r>
            <a:r>
              <a:rPr lang="pl-PL" b="1" dirty="0">
                <a:solidFill>
                  <a:srgbClr val="FF0000"/>
                </a:solidFill>
              </a:rPr>
              <a:t>|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14282" y="2786058"/>
            <a:ext cx="6216400" cy="954107"/>
          </a:xfrm>
          <a:prstGeom prst="rect">
            <a:avLst/>
          </a:prstGeom>
          <a:solidFill>
            <a:schemeClr val="bg1"/>
          </a:solidFill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r>
              <a:rPr lang="pl-PL" b="1" dirty="0"/>
              <a:t>Perfect </a:t>
            </a:r>
            <a:r>
              <a:rPr lang="it-IT" b="1" dirty="0"/>
              <a:t>secrecy</a:t>
            </a:r>
            <a:r>
              <a:rPr lang="it-IT" dirty="0"/>
              <a:t> </a:t>
            </a:r>
            <a:r>
              <a:rPr lang="pl-PL" dirty="0"/>
              <a:t>implies that the distribution of </a:t>
            </a:r>
            <a:r>
              <a:rPr lang="pl-PL" b="1" dirty="0">
                <a:solidFill>
                  <a:srgbClr val="FF0000"/>
                </a:solidFill>
              </a:rPr>
              <a:t>Enc(</a:t>
            </a:r>
            <a:r>
              <a:rPr lang="pl-PL" b="1" i="1" dirty="0">
                <a:solidFill>
                  <a:srgbClr val="FF0000"/>
                </a:solidFill>
              </a:rPr>
              <a:t>K</a:t>
            </a:r>
            <a:r>
              <a:rPr lang="pl-PL" b="1" dirty="0">
                <a:solidFill>
                  <a:srgbClr val="FF0000"/>
                </a:solidFill>
              </a:rPr>
              <a:t>,</a:t>
            </a:r>
            <a:r>
              <a:rPr lang="pl-PL" b="1" i="1" dirty="0">
                <a:solidFill>
                  <a:srgbClr val="FF0000"/>
                </a:solidFill>
              </a:rPr>
              <a:t>m</a:t>
            </a:r>
            <a:r>
              <a:rPr lang="pl-PL" b="1" dirty="0">
                <a:solidFill>
                  <a:srgbClr val="FF0000"/>
                </a:solidFill>
              </a:rPr>
              <a:t>)</a:t>
            </a:r>
            <a:r>
              <a:rPr lang="pl-PL" dirty="0"/>
              <a:t> does not depend on </a:t>
            </a:r>
            <a:r>
              <a:rPr lang="pl-PL" b="1" i="1" dirty="0">
                <a:solidFill>
                  <a:srgbClr val="FF0000"/>
                </a:solidFill>
              </a:rPr>
              <a:t>m</a:t>
            </a:r>
            <a:r>
              <a:rPr lang="it-IT" b="1" dirty="0">
                <a:solidFill>
                  <a:srgbClr val="C00000"/>
                </a:solidFill>
              </a:rPr>
              <a:t>.  </a:t>
            </a:r>
            <a:r>
              <a:rPr lang="it-IT" dirty="0"/>
              <a:t>Hence for every </a:t>
            </a:r>
            <a:r>
              <a:rPr lang="it-IT" b="1" i="1" dirty="0">
                <a:solidFill>
                  <a:srgbClr val="FF0000"/>
                </a:solidFill>
              </a:rPr>
              <a:t>m</a:t>
            </a:r>
            <a:r>
              <a:rPr lang="it-IT" b="1" baseline="-25000" dirty="0">
                <a:solidFill>
                  <a:srgbClr val="FF0000"/>
                </a:solidFill>
              </a:rPr>
              <a:t>0</a:t>
            </a:r>
            <a:r>
              <a:rPr lang="it-IT" dirty="0"/>
              <a:t> and </a:t>
            </a:r>
            <a:r>
              <a:rPr lang="it-IT" b="1" i="1" dirty="0">
                <a:solidFill>
                  <a:srgbClr val="FF0000"/>
                </a:solidFill>
              </a:rPr>
              <a:t>m</a:t>
            </a:r>
            <a:r>
              <a:rPr lang="it-IT" b="1" baseline="-25000" dirty="0">
                <a:solidFill>
                  <a:srgbClr val="FF0000"/>
                </a:solidFill>
              </a:rPr>
              <a:t>1</a:t>
            </a:r>
            <a:r>
              <a:rPr lang="it-IT" dirty="0"/>
              <a:t> we have</a:t>
            </a:r>
            <a:r>
              <a:rPr lang="it-IT" b="1" dirty="0">
                <a:solidFill>
                  <a:srgbClr val="C00000"/>
                </a:solidFill>
              </a:rPr>
              <a:t> </a:t>
            </a:r>
          </a:p>
          <a:p>
            <a:pPr algn="ctr"/>
            <a:r>
              <a:rPr lang="en-GB" b="1" dirty="0">
                <a:solidFill>
                  <a:srgbClr val="FF0000"/>
                </a:solidFill>
              </a:rPr>
              <a:t>{Enc(</a:t>
            </a:r>
            <a:r>
              <a:rPr lang="en-GB" b="1" i="1" dirty="0">
                <a:solidFill>
                  <a:srgbClr val="FF0000"/>
                </a:solidFill>
              </a:rPr>
              <a:t>k</a:t>
            </a:r>
            <a:r>
              <a:rPr lang="en-GB" b="1" dirty="0">
                <a:solidFill>
                  <a:srgbClr val="FF0000"/>
                </a:solidFill>
              </a:rPr>
              <a:t>,</a:t>
            </a:r>
            <a:r>
              <a:rPr lang="en-GB" b="1" i="1" dirty="0">
                <a:solidFill>
                  <a:srgbClr val="FF0000"/>
                </a:solidFill>
              </a:rPr>
              <a:t>m</a:t>
            </a:r>
            <a:r>
              <a:rPr lang="en-GB" b="1" baseline="-25000" dirty="0">
                <a:solidFill>
                  <a:srgbClr val="FF0000"/>
                </a:solidFill>
              </a:rPr>
              <a:t>0</a:t>
            </a:r>
            <a:r>
              <a:rPr lang="en-GB" b="1" dirty="0">
                <a:solidFill>
                  <a:srgbClr val="FF0000"/>
                </a:solidFill>
              </a:rPr>
              <a:t>)}</a:t>
            </a:r>
            <a:r>
              <a:rPr lang="en-GB" b="1" i="1" baseline="-25000" dirty="0">
                <a:solidFill>
                  <a:srgbClr val="FF0000"/>
                </a:solidFill>
              </a:rPr>
              <a:t>k</a:t>
            </a:r>
            <a:r>
              <a:rPr lang="az-Cyrl-AZ" sz="1200" b="1" baseline="-25000" dirty="0">
                <a:solidFill>
                  <a:srgbClr val="FF0000"/>
                </a:solidFill>
                <a:latin typeface="Arial"/>
                <a:cs typeface="Arial"/>
              </a:rPr>
              <a:t>Є</a:t>
            </a:r>
            <a:r>
              <a:rPr lang="pl-PL" sz="2000" b="1" baseline="-25000" dirty="0">
                <a:solidFill>
                  <a:srgbClr val="FF0000"/>
                </a:solidFill>
                <a:latin typeface="Lucida Calligraphy"/>
              </a:rPr>
              <a:t>K</a:t>
            </a:r>
            <a:r>
              <a:rPr lang="it-IT" sz="2000" b="1" baseline="-25000" dirty="0">
                <a:solidFill>
                  <a:srgbClr val="FF0000"/>
                </a:solidFill>
                <a:latin typeface="Lucida Calligraphy"/>
              </a:rPr>
              <a:t> </a:t>
            </a:r>
            <a:r>
              <a:rPr lang="it-IT" sz="2000" b="1" dirty="0">
                <a:solidFill>
                  <a:srgbClr val="FF0000"/>
                </a:solidFill>
                <a:latin typeface="+mj-lt"/>
              </a:rPr>
              <a:t>= </a:t>
            </a:r>
            <a:r>
              <a:rPr lang="en-GB" b="1" dirty="0">
                <a:solidFill>
                  <a:srgbClr val="FF0000"/>
                </a:solidFill>
              </a:rPr>
              <a:t>{Enc(</a:t>
            </a:r>
            <a:r>
              <a:rPr lang="en-GB" b="1" i="1" dirty="0">
                <a:solidFill>
                  <a:srgbClr val="FF0000"/>
                </a:solidFill>
              </a:rPr>
              <a:t>k</a:t>
            </a:r>
            <a:r>
              <a:rPr lang="en-GB" b="1" dirty="0">
                <a:solidFill>
                  <a:srgbClr val="FF0000"/>
                </a:solidFill>
              </a:rPr>
              <a:t>,</a:t>
            </a:r>
            <a:r>
              <a:rPr lang="en-GB" b="1" i="1" dirty="0">
                <a:solidFill>
                  <a:srgbClr val="FF0000"/>
                </a:solidFill>
              </a:rPr>
              <a:t>m</a:t>
            </a:r>
            <a:r>
              <a:rPr lang="en-GB" b="1" baseline="-25000" dirty="0">
                <a:solidFill>
                  <a:srgbClr val="FF0000"/>
                </a:solidFill>
              </a:rPr>
              <a:t>1</a:t>
            </a:r>
            <a:r>
              <a:rPr lang="en-GB" b="1" dirty="0">
                <a:solidFill>
                  <a:srgbClr val="FF0000"/>
                </a:solidFill>
              </a:rPr>
              <a:t>)}</a:t>
            </a:r>
            <a:r>
              <a:rPr lang="en-GB" b="1" i="1" baseline="-25000" dirty="0">
                <a:solidFill>
                  <a:srgbClr val="FF0000"/>
                </a:solidFill>
              </a:rPr>
              <a:t>k</a:t>
            </a:r>
            <a:r>
              <a:rPr lang="az-Cyrl-AZ" sz="1200" b="1" baseline="-25000" dirty="0">
                <a:solidFill>
                  <a:srgbClr val="FF0000"/>
                </a:solidFill>
                <a:latin typeface="Arial"/>
                <a:cs typeface="Arial"/>
              </a:rPr>
              <a:t>Є</a:t>
            </a:r>
            <a:r>
              <a:rPr lang="pl-PL" sz="2000" b="1" baseline="-25000" dirty="0">
                <a:solidFill>
                  <a:srgbClr val="FF0000"/>
                </a:solidFill>
                <a:latin typeface="Lucida Calligraphy"/>
              </a:rPr>
              <a:t>K</a:t>
            </a:r>
            <a:endParaRPr lang="pl-PL" b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20" name="Rounded Rectangular Callout 19"/>
          <p:cNvSpPr/>
          <p:nvPr/>
        </p:nvSpPr>
        <p:spPr>
          <a:xfrm>
            <a:off x="6500826" y="3429000"/>
            <a:ext cx="2428892" cy="500066"/>
          </a:xfrm>
          <a:prstGeom prst="wedgeRoundRectCallout">
            <a:avLst>
              <a:gd name="adj1" fmla="val -117888"/>
              <a:gd name="adj2" fmla="val -30043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/>
              <a:t>denote this set with </a:t>
            </a:r>
            <a:r>
              <a:rPr lang="pl-PL" b="1" dirty="0">
                <a:solidFill>
                  <a:srgbClr val="FF0000"/>
                </a:solidFill>
                <a:latin typeface="Lucida Calligraphy"/>
              </a:rPr>
              <a:t>C</a:t>
            </a:r>
            <a:r>
              <a:rPr lang="it-IT" b="1" dirty="0">
                <a:solidFill>
                  <a:srgbClr val="FF0000"/>
                </a:solidFill>
                <a:latin typeface="Lucida Calligraphy"/>
              </a:rPr>
              <a:t>’</a:t>
            </a:r>
            <a:r>
              <a:rPr lang="it-IT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21" name="Down Arrow 20"/>
          <p:cNvSpPr/>
          <p:nvPr/>
        </p:nvSpPr>
        <p:spPr>
          <a:xfrm>
            <a:off x="2928926" y="3786190"/>
            <a:ext cx="339602" cy="663695"/>
          </a:xfrm>
          <a:prstGeom prst="down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256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5" grpId="0" animBg="1"/>
      <p:bldP spid="10" grpId="0"/>
      <p:bldP spid="17" grpId="0" animBg="1"/>
      <p:bldP spid="18" grpId="0" animBg="1"/>
      <p:bldP spid="19" grpId="0" animBg="1"/>
      <p:bldP spid="13" grpId="0" animBg="1"/>
      <p:bldP spid="20" grpId="0" animBg="1"/>
      <p:bldP spid="21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00168-3C6B-4E15-BE74-8BDA0701D36B}" type="slidenum">
              <a:rPr lang="it-IT" sz="1400"/>
              <a:pPr/>
              <a:t>51</a:t>
            </a:fld>
            <a:endParaRPr lang="it-IT" sz="1400"/>
          </a:p>
        </p:txBody>
      </p:sp>
      <p:sp>
        <p:nvSpPr>
          <p:cNvPr id="68610" name="Rectangle 2"/>
          <p:cNvSpPr>
            <a:spLocks noGrp="1" noChangeArrowheads="1"/>
          </p:cNvSpPr>
          <p:nvPr>
            <p:ph type="title"/>
          </p:nvPr>
        </p:nvSpPr>
        <p:spPr>
          <a:xfrm>
            <a:off x="257172" y="0"/>
            <a:ext cx="7772400" cy="1143000"/>
          </a:xfrm>
        </p:spPr>
        <p:txBody>
          <a:bodyPr/>
          <a:lstStyle/>
          <a:p>
            <a:r>
              <a:rPr lang="en-US" dirty="0"/>
              <a:t>Practicality?</a:t>
            </a:r>
          </a:p>
        </p:txBody>
      </p:sp>
      <p:sp>
        <p:nvSpPr>
          <p:cNvPr id="68613" name="Text Box 5"/>
          <p:cNvSpPr txBox="1">
            <a:spLocks noChangeArrowheads="1"/>
          </p:cNvSpPr>
          <p:nvPr/>
        </p:nvSpPr>
        <p:spPr bwMode="auto">
          <a:xfrm>
            <a:off x="571472" y="1071546"/>
            <a:ext cx="8305800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sz="2400" dirty="0"/>
              <a:t>Generally, the </a:t>
            </a:r>
            <a:r>
              <a:rPr lang="en-US" sz="2400" b="1" dirty="0"/>
              <a:t>one-time pad</a:t>
            </a:r>
            <a:r>
              <a:rPr lang="en-US" sz="2400" dirty="0"/>
              <a:t> is </a:t>
            </a:r>
            <a:r>
              <a:rPr lang="en-US" sz="2400" b="1" dirty="0">
                <a:solidFill>
                  <a:srgbClr val="0070C0"/>
                </a:solidFill>
              </a:rPr>
              <a:t>not very practical</a:t>
            </a:r>
            <a:r>
              <a:rPr lang="en-US" sz="2400" dirty="0"/>
              <a:t>, since: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the key has to be as long as the </a:t>
            </a:r>
            <a:r>
              <a:rPr lang="en-US" sz="2400" b="1" dirty="0"/>
              <a:t>total</a:t>
            </a:r>
            <a:r>
              <a:rPr lang="en-US" sz="2400" dirty="0"/>
              <a:t> length of </a:t>
            </a:r>
            <a:r>
              <a:rPr lang="pl-PL" sz="2400" dirty="0"/>
              <a:t>the </a:t>
            </a:r>
            <a:r>
              <a:rPr lang="en-US" sz="2400" dirty="0"/>
              <a:t>encrypted messages,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it is hard to generate truly random strings.</a:t>
            </a:r>
          </a:p>
        </p:txBody>
      </p:sp>
      <p:sp>
        <p:nvSpPr>
          <p:cNvPr id="68614" name="Text Box 6"/>
          <p:cNvSpPr txBox="1">
            <a:spLocks noChangeArrowheads="1"/>
          </p:cNvSpPr>
          <p:nvPr/>
        </p:nvSpPr>
        <p:spPr bwMode="auto">
          <a:xfrm>
            <a:off x="4143372" y="2643182"/>
            <a:ext cx="4724400" cy="31085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sz="2400" dirty="0"/>
              <a:t>However, it is sometimes used (e.g. in the </a:t>
            </a:r>
            <a:r>
              <a:rPr lang="en-US" sz="2400" b="1" dirty="0">
                <a:solidFill>
                  <a:srgbClr val="0070C0"/>
                </a:solidFill>
              </a:rPr>
              <a:t>military applications</a:t>
            </a:r>
            <a:r>
              <a:rPr lang="en-US" sz="2400" dirty="0"/>
              <a:t>), because of the following advantages:</a:t>
            </a:r>
          </a:p>
          <a:p>
            <a:pPr>
              <a:buFontTx/>
              <a:buChar char="•"/>
            </a:pPr>
            <a:r>
              <a:rPr lang="en-US" sz="2400" dirty="0"/>
              <a:t> </a:t>
            </a:r>
            <a:r>
              <a:rPr lang="en-US" sz="2400" b="1" dirty="0">
                <a:solidFill>
                  <a:srgbClr val="0070C0"/>
                </a:solidFill>
              </a:rPr>
              <a:t>perfect secrecy</a:t>
            </a:r>
            <a:r>
              <a:rPr lang="en-US" sz="2400" dirty="0"/>
              <a:t>,</a:t>
            </a:r>
          </a:p>
          <a:p>
            <a:pPr>
              <a:buFontTx/>
              <a:buChar char="•"/>
            </a:pPr>
            <a:r>
              <a:rPr lang="en-US" sz="2400" dirty="0"/>
              <a:t> short messages can be encrypted</a:t>
            </a:r>
            <a:br>
              <a:rPr lang="en-US" sz="2400" dirty="0"/>
            </a:br>
            <a:r>
              <a:rPr lang="en-US" sz="2400" dirty="0"/>
              <a:t>  using </a:t>
            </a:r>
            <a:r>
              <a:rPr lang="en-US" sz="2400" b="1" dirty="0">
                <a:solidFill>
                  <a:srgbClr val="0070C0"/>
                </a:solidFill>
              </a:rPr>
              <a:t>pencil and paper</a:t>
            </a:r>
            <a:r>
              <a:rPr lang="en-US" sz="2800" dirty="0">
                <a:solidFill>
                  <a:srgbClr val="0070C0"/>
                </a:solidFill>
              </a:rPr>
              <a:t> </a:t>
            </a:r>
            <a:r>
              <a:rPr lang="en-US" sz="2800" dirty="0"/>
              <a:t>.</a:t>
            </a:r>
          </a:p>
          <a:p>
            <a:endParaRPr lang="en-US" sz="2400" dirty="0"/>
          </a:p>
        </p:txBody>
      </p:sp>
      <p:grpSp>
        <p:nvGrpSpPr>
          <p:cNvPr id="2" name="Group 9"/>
          <p:cNvGrpSpPr>
            <a:grpSpLocks/>
          </p:cNvGrpSpPr>
          <p:nvPr/>
        </p:nvGrpSpPr>
        <p:grpSpPr bwMode="auto">
          <a:xfrm>
            <a:off x="0" y="2786058"/>
            <a:ext cx="3886200" cy="3114675"/>
            <a:chOff x="288" y="2358"/>
            <a:chExt cx="2448" cy="1962"/>
          </a:xfrm>
        </p:grpSpPr>
        <p:pic>
          <p:nvPicPr>
            <p:cNvPr id="68615" name="Picture 7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36" y="2358"/>
              <a:ext cx="2400" cy="19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68616" name="Rectangle 8"/>
            <p:cNvSpPr>
              <a:spLocks noChangeArrowheads="1"/>
            </p:cNvSpPr>
            <p:nvPr/>
          </p:nvSpPr>
          <p:spPr bwMode="auto">
            <a:xfrm>
              <a:off x="288" y="3456"/>
              <a:ext cx="2304" cy="86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2400"/>
            </a:p>
          </p:txBody>
        </p:sp>
      </p:grpSp>
      <p:sp>
        <p:nvSpPr>
          <p:cNvPr id="686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71472" y="5429264"/>
            <a:ext cx="8229600" cy="1285884"/>
          </a:xfrm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  <a:buFontTx/>
              <a:buNone/>
            </a:pPr>
            <a:r>
              <a:rPr lang="en-US" sz="2400" dirty="0"/>
              <a:t>In the 1960s the Americans and the Soviets established a hotline that was encrypted using the one-time pad.(</a:t>
            </a:r>
            <a:r>
              <a:rPr lang="en-US" sz="2400" b="1" dirty="0"/>
              <a:t>additional advantage</a:t>
            </a:r>
            <a:r>
              <a:rPr lang="en-US" sz="2400" dirty="0"/>
              <a:t>: they didn’t need to share their secret encryption methods)</a:t>
            </a:r>
          </a:p>
        </p:txBody>
      </p:sp>
      <p:sp>
        <p:nvSpPr>
          <p:cNvPr id="68618" name="Text Box 10"/>
          <p:cNvSpPr txBox="1">
            <a:spLocks noChangeArrowheads="1"/>
          </p:cNvSpPr>
          <p:nvPr/>
        </p:nvSpPr>
        <p:spPr bwMode="auto">
          <a:xfrm>
            <a:off x="714348" y="4572008"/>
            <a:ext cx="3052054" cy="707886"/>
          </a:xfrm>
          <a:prstGeom prst="rect">
            <a:avLst/>
          </a:prstGeom>
          <a:solidFill>
            <a:srgbClr val="FBFEE8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sz="2000"/>
              <a:t>a </a:t>
            </a:r>
            <a:r>
              <a:rPr lang="en-US" sz="2000" b="1">
                <a:solidFill>
                  <a:srgbClr val="993300"/>
                </a:solidFill>
              </a:rPr>
              <a:t>KGB</a:t>
            </a:r>
            <a:r>
              <a:rPr lang="en-US" sz="2000"/>
              <a:t> one-time pad hidden</a:t>
            </a:r>
          </a:p>
          <a:p>
            <a:pPr algn="ctr"/>
            <a:r>
              <a:rPr lang="en-US" sz="2000"/>
              <a:t>in a walnut shell</a:t>
            </a:r>
          </a:p>
        </p:txBody>
      </p:sp>
    </p:spTree>
    <p:extLst>
      <p:ext uri="{BB962C8B-B14F-4D97-AF65-F5344CB8AC3E}">
        <p14:creationId xmlns:p14="http://schemas.microsoft.com/office/powerpoint/2010/main" val="3139156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618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24229C-A737-4704-9572-5143C09DA4A8}" type="slidenum">
              <a:rPr lang="it-IT"/>
              <a:pPr/>
              <a:t>52</a:t>
            </a:fld>
            <a:endParaRPr lang="it-IT"/>
          </a:p>
        </p:txBody>
      </p:sp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381000"/>
            <a:ext cx="7772400" cy="1143000"/>
          </a:xfrm>
        </p:spPr>
        <p:txBody>
          <a:bodyPr/>
          <a:lstStyle/>
          <a:p>
            <a:r>
              <a:rPr lang="en-GB"/>
              <a:t>Venona project (1946 – 1980)</a:t>
            </a:r>
            <a:endParaRPr lang="en-US"/>
          </a:p>
        </p:txBody>
      </p:sp>
      <p:pic>
        <p:nvPicPr>
          <p:cNvPr id="3994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8596" y="2714620"/>
            <a:ext cx="2189163" cy="2495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9945" name="Text Box 9"/>
          <p:cNvSpPr txBox="1">
            <a:spLocks noChangeArrowheads="1"/>
          </p:cNvSpPr>
          <p:nvPr/>
        </p:nvSpPr>
        <p:spPr bwMode="auto">
          <a:xfrm>
            <a:off x="3143240" y="2714620"/>
            <a:ext cx="5500726" cy="2677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GB" sz="2400" dirty="0"/>
              <a:t>American </a:t>
            </a:r>
            <a:r>
              <a:rPr lang="en-GB" sz="2400" b="1" dirty="0">
                <a:solidFill>
                  <a:srgbClr val="003366"/>
                </a:solidFill>
              </a:rPr>
              <a:t>National Security Agency</a:t>
            </a:r>
            <a:r>
              <a:rPr lang="en-GB" sz="2400" dirty="0"/>
              <a:t> decrypted </a:t>
            </a:r>
            <a:r>
              <a:rPr lang="en-GB" sz="2400" b="1" dirty="0">
                <a:solidFill>
                  <a:srgbClr val="FF0000"/>
                </a:solidFill>
              </a:rPr>
              <a:t>Soviet</a:t>
            </a:r>
            <a:r>
              <a:rPr lang="en-GB" sz="2400" dirty="0">
                <a:solidFill>
                  <a:srgbClr val="FF0000"/>
                </a:solidFill>
              </a:rPr>
              <a:t> </a:t>
            </a:r>
            <a:r>
              <a:rPr lang="en-GB" sz="2400" dirty="0"/>
              <a:t>messages that were transmitted in the 1940s.</a:t>
            </a:r>
          </a:p>
          <a:p>
            <a:endParaRPr lang="en-GB" sz="2400" dirty="0"/>
          </a:p>
          <a:p>
            <a:r>
              <a:rPr lang="en-GB" sz="2400" dirty="0"/>
              <a:t>That was possible because the Soviets reused the keys in the one-time pad scheme.</a:t>
            </a:r>
            <a:endParaRPr lang="en-US" sz="2400" dirty="0"/>
          </a:p>
        </p:txBody>
      </p:sp>
      <p:sp>
        <p:nvSpPr>
          <p:cNvPr id="39949" name="Text Box 13"/>
          <p:cNvSpPr txBox="1">
            <a:spLocks noChangeArrowheads="1"/>
          </p:cNvSpPr>
          <p:nvPr/>
        </p:nvSpPr>
        <p:spPr bwMode="auto">
          <a:xfrm>
            <a:off x="106470" y="5072074"/>
            <a:ext cx="2679580" cy="36933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sz="1800" dirty="0"/>
              <a:t>Ethel and Julius Rosenberg</a:t>
            </a:r>
          </a:p>
        </p:txBody>
      </p:sp>
    </p:spTree>
    <p:extLst>
      <p:ext uri="{BB962C8B-B14F-4D97-AF65-F5344CB8AC3E}">
        <p14:creationId xmlns:p14="http://schemas.microsoft.com/office/powerpoint/2010/main" val="2672245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949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0F198-03DA-4865-A9E1-66243CD47250}" type="slidenum">
              <a:rPr lang="it-IT"/>
              <a:pPr/>
              <a:t>53</a:t>
            </a:fld>
            <a:endParaRPr lang="it-IT"/>
          </a:p>
        </p:txBody>
      </p:sp>
      <p:sp>
        <p:nvSpPr>
          <p:cNvPr id="65538" name="Rectangle 2"/>
          <p:cNvSpPr>
            <a:spLocks noGrp="1" noChangeArrowheads="1"/>
          </p:cNvSpPr>
          <p:nvPr>
            <p:ph type="title"/>
          </p:nvPr>
        </p:nvSpPr>
        <p:spPr>
          <a:xfrm>
            <a:off x="428596" y="214290"/>
            <a:ext cx="7772400" cy="1143000"/>
          </a:xfrm>
        </p:spPr>
        <p:txBody>
          <a:bodyPr/>
          <a:lstStyle/>
          <a:p>
            <a:r>
              <a:rPr lang="en-US" dirty="0"/>
              <a:t>Outlook</a:t>
            </a:r>
          </a:p>
        </p:txBody>
      </p:sp>
      <p:sp>
        <p:nvSpPr>
          <p:cNvPr id="10" name="Rectangle 9"/>
          <p:cNvSpPr/>
          <p:nvPr/>
        </p:nvSpPr>
        <p:spPr>
          <a:xfrm>
            <a:off x="500034" y="1571612"/>
            <a:ext cx="5643602" cy="830997"/>
          </a:xfrm>
          <a:prstGeom prst="rect">
            <a:avLst/>
          </a:prstGeom>
          <a:solidFill>
            <a:schemeClr val="bg1"/>
          </a:solidFill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r>
              <a:rPr lang="pl-PL" sz="2400" dirty="0"/>
              <a:t>We constructed </a:t>
            </a:r>
            <a:r>
              <a:rPr lang="en-US" sz="2400" dirty="0"/>
              <a:t>a </a:t>
            </a:r>
            <a:r>
              <a:rPr lang="pl-PL" sz="2400" dirty="0"/>
              <a:t>perfectly</a:t>
            </a:r>
            <a:r>
              <a:rPr lang="en-US" sz="2400" dirty="0"/>
              <a:t> secret encryption scheme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00034" y="2643182"/>
            <a:ext cx="5643602" cy="830997"/>
          </a:xfrm>
          <a:prstGeom prst="rect">
            <a:avLst/>
          </a:prstGeom>
          <a:solidFill>
            <a:schemeClr val="bg1"/>
          </a:solidFill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r>
              <a:rPr lang="en-US" sz="2400" dirty="0"/>
              <a:t>Our scheme has certain drawbacks</a:t>
            </a:r>
            <a:br>
              <a:rPr lang="en-US" sz="2400" dirty="0"/>
            </a:br>
            <a:r>
              <a:rPr lang="en-US" sz="2400" dirty="0"/>
              <a:t>(</a:t>
            </a:r>
            <a:r>
              <a:rPr lang="pl-PL" sz="2400" b="1" dirty="0">
                <a:solidFill>
                  <a:srgbClr val="FF0000"/>
                </a:solidFill>
              </a:rPr>
              <a:t>|</a:t>
            </a:r>
            <a:r>
              <a:rPr lang="en-US" sz="2400" b="1" dirty="0">
                <a:solidFill>
                  <a:srgbClr val="FF0000"/>
                </a:solidFill>
                <a:latin typeface="Lucida Calligraphy"/>
              </a:rPr>
              <a:t>K</a:t>
            </a:r>
            <a:r>
              <a:rPr lang="pl-PL" sz="2400" b="1" dirty="0">
                <a:solidFill>
                  <a:srgbClr val="FF0000"/>
                </a:solidFill>
              </a:rPr>
              <a:t>|</a:t>
            </a:r>
            <a:r>
              <a:rPr lang="en-US" sz="2400" b="1" i="1" dirty="0">
                <a:solidFill>
                  <a:srgbClr val="FF0000"/>
                </a:solidFill>
              </a:rPr>
              <a:t> </a:t>
            </a:r>
            <a:r>
              <a:rPr lang="pl-PL" sz="2400" i="1" dirty="0">
                <a:solidFill>
                  <a:srgbClr val="FF0000"/>
                </a:solidFill>
              </a:rPr>
              <a:t>≥</a:t>
            </a:r>
            <a:r>
              <a:rPr lang="pl-PL" sz="2400" b="1" i="1" dirty="0">
                <a:solidFill>
                  <a:srgbClr val="FF0000"/>
                </a:solidFill>
              </a:rPr>
              <a:t> </a:t>
            </a:r>
            <a:r>
              <a:rPr lang="pl-PL" sz="2400" b="1" dirty="0">
                <a:solidFill>
                  <a:srgbClr val="FF0000"/>
                </a:solidFill>
              </a:rPr>
              <a:t>|</a:t>
            </a:r>
            <a:r>
              <a:rPr lang="pl-PL" sz="2400" b="1" dirty="0">
                <a:solidFill>
                  <a:srgbClr val="FF0000"/>
                </a:solidFill>
                <a:latin typeface="Lucida Calligraphy"/>
              </a:rPr>
              <a:t>M</a:t>
            </a:r>
            <a:r>
              <a:rPr lang="pl-PL" sz="2400" b="1" dirty="0">
                <a:solidFill>
                  <a:srgbClr val="FF0000"/>
                </a:solidFill>
              </a:rPr>
              <a:t>|</a:t>
            </a:r>
            <a:r>
              <a:rPr lang="en-US" sz="2400" dirty="0"/>
              <a:t>). </a:t>
            </a:r>
          </a:p>
        </p:txBody>
      </p:sp>
      <p:sp>
        <p:nvSpPr>
          <p:cNvPr id="12" name="Rectangle 11"/>
          <p:cNvSpPr/>
          <p:nvPr/>
        </p:nvSpPr>
        <p:spPr>
          <a:xfrm>
            <a:off x="500034" y="3714752"/>
            <a:ext cx="5643602" cy="830997"/>
          </a:xfrm>
          <a:prstGeom prst="rect">
            <a:avLst/>
          </a:prstGeom>
          <a:solidFill>
            <a:schemeClr val="bg1"/>
          </a:solidFill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r>
              <a:rPr lang="en-US" sz="2400" dirty="0"/>
              <a:t>But by Shannon’s theorem this is unavoidable.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00034" y="4786322"/>
            <a:ext cx="3643049" cy="387798"/>
          </a:xfrm>
          <a:prstGeom prst="rect">
            <a:avLst/>
          </a:prstGeom>
          <a:solidFill>
            <a:schemeClr val="bg1"/>
          </a:solidFill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  <p:txBody>
          <a:bodyPr wrap="none">
            <a:spAutoFit/>
          </a:bodyPr>
          <a:lstStyle/>
          <a:p>
            <a:pPr>
              <a:lnSpc>
                <a:spcPct val="80000"/>
              </a:lnSpc>
              <a:buFontTx/>
              <a:buNone/>
            </a:pPr>
            <a:r>
              <a:rPr lang="pl-PL" sz="2400" dirty="0"/>
              <a:t>Can we go home and relax?</a:t>
            </a:r>
          </a:p>
        </p:txBody>
      </p:sp>
      <p:sp>
        <p:nvSpPr>
          <p:cNvPr id="17" name="Left Arrow 16"/>
          <p:cNvSpPr/>
          <p:nvPr/>
        </p:nvSpPr>
        <p:spPr>
          <a:xfrm rot="1754461">
            <a:off x="5072066" y="4143380"/>
            <a:ext cx="3286180" cy="2286016"/>
          </a:xfrm>
          <a:prstGeom prst="leftArrow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pl-PL" sz="2000" dirty="0">
                <a:solidFill>
                  <a:schemeClr val="tx1"/>
                </a:solidFill>
              </a:rPr>
              <a:t>maybe the </a:t>
            </a:r>
            <a:r>
              <a:rPr lang="en-US" sz="2000" dirty="0">
                <a:solidFill>
                  <a:schemeClr val="tx1"/>
                </a:solidFill>
              </a:rPr>
              <a:t>secrecy </a:t>
            </a:r>
            <a:r>
              <a:rPr lang="pl-PL" sz="2000" dirty="0">
                <a:solidFill>
                  <a:schemeClr val="tx1"/>
                </a:solidFill>
              </a:rPr>
              <a:t>definition</a:t>
            </a:r>
            <a:r>
              <a:rPr lang="en-US" sz="2000" dirty="0">
                <a:solidFill>
                  <a:schemeClr val="tx1"/>
                </a:solidFill>
              </a:rPr>
              <a:t> is </a:t>
            </a:r>
            <a:r>
              <a:rPr lang="pl-PL" sz="2000" dirty="0">
                <a:solidFill>
                  <a:schemeClr val="tx1"/>
                </a:solidFill>
              </a:rPr>
              <a:t>too strong?</a:t>
            </a:r>
            <a:endParaRPr 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6359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7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5" name="Rectangle 5"/>
          <p:cNvSpPr>
            <a:spLocks noChangeArrowheads="1"/>
          </p:cNvSpPr>
          <p:nvPr/>
        </p:nvSpPr>
        <p:spPr bwMode="auto">
          <a:xfrm>
            <a:off x="0" y="3429000"/>
            <a:ext cx="9144000" cy="3143272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lIns="288000" anchor="ctr"/>
          <a:lstStyle/>
          <a:p>
            <a:pPr marL="609600" indent="-609600" algn="ctr">
              <a:lnSpc>
                <a:spcPct val="90000"/>
              </a:lnSpc>
              <a:buFontTx/>
              <a:buNone/>
            </a:pPr>
            <a:r>
              <a:rPr lang="en-GB" sz="2800" b="1" dirty="0">
                <a:solidFill>
                  <a:srgbClr val="FF0000"/>
                </a:solidFill>
              </a:rPr>
              <a:t>How?</a:t>
            </a:r>
          </a:p>
          <a:p>
            <a:pPr marL="609600" indent="-609600">
              <a:lnSpc>
                <a:spcPct val="90000"/>
              </a:lnSpc>
              <a:buFontTx/>
              <a:buNone/>
            </a:pPr>
            <a:endParaRPr lang="en-GB" sz="2800" b="1" dirty="0">
              <a:solidFill>
                <a:schemeClr val="accent2"/>
              </a:solidFill>
            </a:endParaRPr>
          </a:p>
          <a:p>
            <a:pPr marL="609600" indent="-609600">
              <a:lnSpc>
                <a:spcPct val="90000"/>
              </a:lnSpc>
              <a:buFontTx/>
              <a:buNone/>
            </a:pPr>
            <a:r>
              <a:rPr lang="en-GB" sz="2400" b="1" dirty="0">
                <a:solidFill>
                  <a:srgbClr val="0070C0"/>
                </a:solidFill>
              </a:rPr>
              <a:t>Classical (computationally-secure) cryptography</a:t>
            </a:r>
            <a:r>
              <a:rPr lang="en-GB" sz="2400" dirty="0">
                <a:solidFill>
                  <a:srgbClr val="0070C0"/>
                </a:solidFill>
              </a:rPr>
              <a:t>:</a:t>
            </a:r>
          </a:p>
          <a:p>
            <a:pPr marL="609600" indent="-609600" algn="r">
              <a:lnSpc>
                <a:spcPct val="90000"/>
              </a:lnSpc>
              <a:buFontTx/>
              <a:buNone/>
            </a:pPr>
            <a:r>
              <a:rPr lang="en-GB" sz="2400" dirty="0"/>
              <a:t> bound his </a:t>
            </a:r>
            <a:r>
              <a:rPr lang="en-GB" sz="2400" u="sng" dirty="0"/>
              <a:t>computational</a:t>
            </a:r>
            <a:r>
              <a:rPr lang="en-GB" sz="2400" dirty="0"/>
              <a:t> power.  </a:t>
            </a:r>
          </a:p>
          <a:p>
            <a:pPr marL="609600" indent="-609600">
              <a:lnSpc>
                <a:spcPct val="90000"/>
              </a:lnSpc>
              <a:buFontTx/>
              <a:buNone/>
            </a:pPr>
            <a:endParaRPr lang="en-GB" sz="2400" dirty="0"/>
          </a:p>
          <a:p>
            <a:pPr marL="609600" indent="-609600">
              <a:lnSpc>
                <a:spcPct val="90000"/>
              </a:lnSpc>
              <a:buFontTx/>
              <a:buNone/>
            </a:pPr>
            <a:r>
              <a:rPr lang="en-GB" sz="2400" b="1" dirty="0">
                <a:solidFill>
                  <a:srgbClr val="0070C0"/>
                </a:solidFill>
              </a:rPr>
              <a:t>Alternative options: </a:t>
            </a:r>
          </a:p>
          <a:p>
            <a:pPr marL="609600" indent="-609600" algn="r">
              <a:lnSpc>
                <a:spcPct val="90000"/>
              </a:lnSpc>
              <a:buFontTx/>
              <a:buNone/>
            </a:pPr>
            <a:r>
              <a:rPr lang="en-GB" sz="2400" b="1" dirty="0">
                <a:solidFill>
                  <a:srgbClr val="0070C0"/>
                </a:solidFill>
              </a:rPr>
              <a:t>quantum cryptography, bounded-storage model,...</a:t>
            </a:r>
          </a:p>
          <a:p>
            <a:pPr marL="609600" indent="-609600" algn="r">
              <a:lnSpc>
                <a:spcPct val="90000"/>
              </a:lnSpc>
              <a:buFontTx/>
              <a:buNone/>
            </a:pPr>
            <a:r>
              <a:rPr lang="en-GB" sz="2400" dirty="0"/>
              <a:t>(not too practical)  </a:t>
            </a:r>
            <a:endParaRPr lang="en-US" sz="2400" dirty="0"/>
          </a:p>
        </p:txBody>
      </p:sp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GB" dirty="0"/>
              <a:t>What to do?</a:t>
            </a:r>
            <a:endParaRPr lang="en-US" dirty="0"/>
          </a:p>
        </p:txBody>
      </p:sp>
      <p:sp>
        <p:nvSpPr>
          <p:cNvPr id="6" name="Cloud Callout 5"/>
          <p:cNvSpPr/>
          <p:nvPr/>
        </p:nvSpPr>
        <p:spPr>
          <a:xfrm>
            <a:off x="1214414" y="1285860"/>
            <a:ext cx="6786610" cy="1857388"/>
          </a:xfrm>
          <a:prstGeom prst="cloudCallout">
            <a:avLst>
              <a:gd name="adj1" fmla="val -35449"/>
              <a:gd name="adj2" fmla="val 26410"/>
            </a:avLst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609600" indent="-609600" algn="ctr">
              <a:lnSpc>
                <a:spcPct val="90000"/>
              </a:lnSpc>
              <a:buFontTx/>
              <a:buNone/>
            </a:pPr>
            <a:r>
              <a:rPr lang="en-GB" sz="2800" b="1" u="sng" dirty="0">
                <a:solidFill>
                  <a:schemeClr val="tx1">
                    <a:lumMod val="95000"/>
                    <a:lumOff val="5000"/>
                  </a:schemeClr>
                </a:solidFill>
              </a:rPr>
              <a:t>Idea</a:t>
            </a:r>
          </a:p>
          <a:p>
            <a:pPr marL="609600" indent="-609600" algn="ctr">
              <a:lnSpc>
                <a:spcPct val="90000"/>
              </a:lnSpc>
              <a:buFontTx/>
              <a:buNone/>
            </a:pPr>
            <a:endParaRPr lang="en-GB" sz="2400" b="1" u="sng" dirty="0">
              <a:solidFill>
                <a:schemeClr val="bg2"/>
              </a:solidFill>
            </a:endParaRPr>
          </a:p>
          <a:p>
            <a:pPr marL="609600" indent="-609600">
              <a:lnSpc>
                <a:spcPct val="90000"/>
              </a:lnSpc>
              <a:buFontTx/>
              <a:buNone/>
            </a:pPr>
            <a:r>
              <a:rPr lang="en-GB" sz="2400" dirty="0"/>
              <a:t>use a model where the </a:t>
            </a:r>
            <a:r>
              <a:rPr lang="en-GB" sz="2400" b="1" dirty="0"/>
              <a:t>power</a:t>
            </a:r>
            <a:r>
              <a:rPr lang="en-GB" sz="2400" dirty="0"/>
              <a:t> of the adversary is limited.</a:t>
            </a:r>
          </a:p>
        </p:txBody>
      </p:sp>
    </p:spTree>
    <p:extLst>
      <p:ext uri="{BB962C8B-B14F-4D97-AF65-F5344CB8AC3E}">
        <p14:creationId xmlns:p14="http://schemas.microsoft.com/office/powerpoint/2010/main" val="1066268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5" grpId="0" build="allAtOnce" animBg="1"/>
      <p:bldP spid="6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9" name="Rectangle 25"/>
          <p:cNvSpPr>
            <a:spLocks noChangeArrowheads="1"/>
          </p:cNvSpPr>
          <p:nvPr/>
        </p:nvSpPr>
        <p:spPr bwMode="auto">
          <a:xfrm>
            <a:off x="2667000" y="4876800"/>
            <a:ext cx="6172200" cy="1371600"/>
          </a:xfrm>
          <a:prstGeom prst="rect">
            <a:avLst/>
          </a:prstGeom>
          <a:solidFill>
            <a:srgbClr val="F4FAFA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xfrm>
            <a:off x="209550" y="46037"/>
            <a:ext cx="7886700" cy="1325563"/>
          </a:xfrm>
        </p:spPr>
        <p:txBody>
          <a:bodyPr/>
          <a:lstStyle/>
          <a:p>
            <a:r>
              <a:rPr lang="en-GB" dirty="0"/>
              <a:t>Quantum cryptography</a:t>
            </a:r>
            <a:endParaRPr lang="en-US" dirty="0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524000"/>
            <a:ext cx="8686800" cy="4525963"/>
          </a:xfrm>
        </p:spPr>
        <p:txBody>
          <a:bodyPr/>
          <a:lstStyle/>
          <a:p>
            <a:pPr>
              <a:buFontTx/>
              <a:buNone/>
            </a:pPr>
            <a:r>
              <a:rPr lang="en-US" sz="2000" dirty="0"/>
              <a:t>Stephen </a:t>
            </a:r>
            <a:r>
              <a:rPr lang="en-US" sz="2000" dirty="0" err="1"/>
              <a:t>Wiesner</a:t>
            </a:r>
            <a:r>
              <a:rPr lang="en-US" sz="2000" dirty="0"/>
              <a:t> (1970s), Charles H. Bennett and Gilles Brassard (1984)</a:t>
            </a:r>
            <a:r>
              <a:rPr lang="pl-PL" sz="2000" dirty="0"/>
              <a:t>, Artur Ekert (1991)</a:t>
            </a:r>
            <a:endParaRPr lang="en-GB" sz="2800" dirty="0"/>
          </a:p>
          <a:p>
            <a:pPr>
              <a:buFontTx/>
              <a:buNone/>
            </a:pPr>
            <a:endParaRPr lang="en-US" sz="2800" dirty="0"/>
          </a:p>
        </p:txBody>
      </p:sp>
      <p:pic>
        <p:nvPicPr>
          <p:cNvPr id="6158" name="Picture 14" descr="MCj04114660000[1]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19800" y="2438400"/>
            <a:ext cx="1401763" cy="1457325"/>
          </a:xfrm>
          <a:prstGeom prst="rect">
            <a:avLst/>
          </a:prstGeom>
          <a:noFill/>
        </p:spPr>
      </p:pic>
      <p:pic>
        <p:nvPicPr>
          <p:cNvPr id="6159" name="Picture 15" descr="MCj04359410000[1]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62000" y="4495800"/>
            <a:ext cx="1841500" cy="1273175"/>
          </a:xfrm>
          <a:prstGeom prst="rect">
            <a:avLst/>
          </a:prstGeom>
          <a:noFill/>
        </p:spPr>
      </p:pic>
      <p:pic>
        <p:nvPicPr>
          <p:cNvPr id="6160" name="Picture 16" descr="MCj04158080000[1]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85800" y="2438400"/>
            <a:ext cx="1368425" cy="1438275"/>
          </a:xfrm>
          <a:prstGeom prst="rect">
            <a:avLst/>
          </a:prstGeom>
          <a:noFill/>
        </p:spPr>
      </p:pic>
      <p:sp>
        <p:nvSpPr>
          <p:cNvPr id="6161" name="Line 17"/>
          <p:cNvSpPr>
            <a:spLocks noChangeShapeType="1"/>
          </p:cNvSpPr>
          <p:nvPr/>
        </p:nvSpPr>
        <p:spPr bwMode="auto">
          <a:xfrm>
            <a:off x="2438400" y="3048000"/>
            <a:ext cx="3429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6162" name="Text Box 18"/>
          <p:cNvSpPr txBox="1">
            <a:spLocks noChangeArrowheads="1"/>
          </p:cNvSpPr>
          <p:nvPr/>
        </p:nvSpPr>
        <p:spPr bwMode="auto">
          <a:xfrm>
            <a:off x="3352800" y="2844800"/>
            <a:ext cx="1482725" cy="36988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>
              <a:spcBef>
                <a:spcPct val="0"/>
              </a:spcBef>
              <a:buFontTx/>
              <a:buNone/>
            </a:pPr>
            <a:r>
              <a:rPr lang="en-GB" sz="1800" b="0" dirty="0">
                <a:solidFill>
                  <a:schemeClr val="tx1"/>
                </a:solidFill>
                <a:ea typeface="ＭＳ Ｐゴシック" pitchFamily="34" charset="-128"/>
              </a:rPr>
              <a:t>quantum link</a:t>
            </a:r>
            <a:endParaRPr lang="en-US" sz="1800" b="0" dirty="0">
              <a:solidFill>
                <a:schemeClr val="tx1"/>
              </a:solidFill>
              <a:ea typeface="ＭＳ Ｐゴシック" pitchFamily="34" charset="-128"/>
            </a:endParaRPr>
          </a:p>
        </p:txBody>
      </p:sp>
      <p:cxnSp>
        <p:nvCxnSpPr>
          <p:cNvPr id="6163" name="AutoShape 19"/>
          <p:cNvCxnSpPr>
            <a:cxnSpLocks noChangeShapeType="1"/>
            <a:stCxn id="6162" idx="2"/>
          </p:cNvCxnSpPr>
          <p:nvPr/>
        </p:nvCxnSpPr>
        <p:spPr bwMode="auto">
          <a:xfrm rot="5400000">
            <a:off x="2247901" y="2649537"/>
            <a:ext cx="1281112" cy="2411413"/>
          </a:xfrm>
          <a:prstGeom prst="curvedConnector3">
            <a:avLst>
              <a:gd name="adj1" fmla="val 4994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</p:cxnSp>
      <p:sp>
        <p:nvSpPr>
          <p:cNvPr id="6165" name="Text Box 21"/>
          <p:cNvSpPr txBox="1">
            <a:spLocks noChangeArrowheads="1"/>
          </p:cNvSpPr>
          <p:nvPr/>
        </p:nvSpPr>
        <p:spPr bwMode="auto">
          <a:xfrm>
            <a:off x="1295400" y="5486400"/>
            <a:ext cx="513217" cy="36933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0" hangingPunct="0">
              <a:spcBef>
                <a:spcPct val="0"/>
              </a:spcBef>
              <a:buFontTx/>
              <a:buNone/>
            </a:pPr>
            <a:r>
              <a:rPr lang="en-GB" sz="1800" b="1" dirty="0">
                <a:solidFill>
                  <a:srgbClr val="993300"/>
                </a:solidFill>
                <a:ea typeface="ＭＳ Ｐゴシック" pitchFamily="34" charset="-128"/>
              </a:rPr>
              <a:t>Eve</a:t>
            </a:r>
            <a:endParaRPr lang="en-US" sz="1800" b="1" dirty="0">
              <a:solidFill>
                <a:srgbClr val="993300"/>
              </a:solidFill>
              <a:ea typeface="ＭＳ Ｐゴシック" pitchFamily="34" charset="-128"/>
            </a:endParaRPr>
          </a:p>
        </p:txBody>
      </p:sp>
      <p:sp>
        <p:nvSpPr>
          <p:cNvPr id="6166" name="Text Box 22"/>
          <p:cNvSpPr txBox="1">
            <a:spLocks noChangeArrowheads="1"/>
          </p:cNvSpPr>
          <p:nvPr/>
        </p:nvSpPr>
        <p:spPr bwMode="auto">
          <a:xfrm>
            <a:off x="914400" y="3429000"/>
            <a:ext cx="647934" cy="36933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0" hangingPunct="0">
              <a:spcBef>
                <a:spcPct val="0"/>
              </a:spcBef>
              <a:buFontTx/>
              <a:buNone/>
            </a:pPr>
            <a:r>
              <a:rPr lang="en-GB" sz="1800" b="1">
                <a:solidFill>
                  <a:srgbClr val="993300"/>
                </a:solidFill>
                <a:ea typeface="ＭＳ Ｐゴシック" pitchFamily="34" charset="-128"/>
              </a:rPr>
              <a:t>Alice</a:t>
            </a:r>
            <a:endParaRPr lang="en-US" sz="1800" b="1">
              <a:solidFill>
                <a:srgbClr val="993300"/>
              </a:solidFill>
              <a:ea typeface="ＭＳ Ｐゴシック" pitchFamily="34" charset="-128"/>
            </a:endParaRPr>
          </a:p>
        </p:txBody>
      </p:sp>
      <p:sp>
        <p:nvSpPr>
          <p:cNvPr id="6167" name="Text Box 23"/>
          <p:cNvSpPr txBox="1">
            <a:spLocks noChangeArrowheads="1"/>
          </p:cNvSpPr>
          <p:nvPr/>
        </p:nvSpPr>
        <p:spPr bwMode="auto">
          <a:xfrm>
            <a:off x="6400800" y="3429000"/>
            <a:ext cx="631825" cy="36988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0" hangingPunct="0">
              <a:spcBef>
                <a:spcPct val="0"/>
              </a:spcBef>
              <a:buFontTx/>
              <a:buNone/>
            </a:pPr>
            <a:r>
              <a:rPr lang="en-GB" sz="1800" b="1">
                <a:solidFill>
                  <a:srgbClr val="993300"/>
                </a:solidFill>
                <a:ea typeface="ＭＳ Ｐゴシック" pitchFamily="34" charset="-128"/>
              </a:rPr>
              <a:t>Bob</a:t>
            </a:r>
            <a:endParaRPr lang="en-US" sz="1800" b="1">
              <a:solidFill>
                <a:srgbClr val="993300"/>
              </a:solidFill>
              <a:ea typeface="ＭＳ Ｐゴシック" pitchFamily="34" charset="-128"/>
            </a:endParaRPr>
          </a:p>
        </p:txBody>
      </p:sp>
      <p:sp>
        <p:nvSpPr>
          <p:cNvPr id="6168" name="Text Box 24"/>
          <p:cNvSpPr txBox="1">
            <a:spLocks noChangeArrowheads="1"/>
          </p:cNvSpPr>
          <p:nvPr/>
        </p:nvSpPr>
        <p:spPr bwMode="auto">
          <a:xfrm>
            <a:off x="2743200" y="4953000"/>
            <a:ext cx="6248400" cy="1190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0"/>
              </a:spcBef>
              <a:buFontTx/>
              <a:buNone/>
            </a:pPr>
            <a:r>
              <a:rPr lang="en-US" sz="1800" b="1" u="sng" dirty="0">
                <a:solidFill>
                  <a:srgbClr val="0070C0"/>
                </a:solidFill>
              </a:rPr>
              <a:t>Quantum indeterminacy</a:t>
            </a:r>
            <a:r>
              <a:rPr lang="en-US" sz="1800" dirty="0">
                <a:solidFill>
                  <a:schemeClr val="tx1"/>
                </a:solidFill>
              </a:rPr>
              <a:t>:</a:t>
            </a:r>
            <a:r>
              <a:rPr lang="en-US" sz="1800" b="0" dirty="0">
                <a:solidFill>
                  <a:schemeClr val="tx1"/>
                </a:solidFill>
              </a:rPr>
              <a:t> quantum states </a:t>
            </a:r>
            <a:r>
              <a:rPr lang="en-US" sz="1800" b="1" dirty="0">
                <a:solidFill>
                  <a:srgbClr val="993300"/>
                </a:solidFill>
              </a:rPr>
              <a:t>cannot</a:t>
            </a:r>
            <a:r>
              <a:rPr lang="en-US" sz="1800" b="0" dirty="0">
                <a:solidFill>
                  <a:schemeClr val="tx1"/>
                </a:solidFill>
              </a:rPr>
              <a:t> be measured without disturbing the original state. </a:t>
            </a:r>
            <a:br>
              <a:rPr lang="en-US" sz="1800" b="0" dirty="0">
                <a:solidFill>
                  <a:schemeClr val="tx1"/>
                </a:solidFill>
              </a:rPr>
            </a:br>
            <a:endParaRPr lang="en-US" sz="1800" b="0" dirty="0">
              <a:solidFill>
                <a:schemeClr val="tx1"/>
              </a:solidFill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GB" sz="1800" b="0" dirty="0">
                <a:solidFill>
                  <a:schemeClr val="tx1"/>
                </a:solidFill>
              </a:rPr>
              <a:t>Hence</a:t>
            </a:r>
            <a:r>
              <a:rPr lang="en-GB" sz="1800" dirty="0">
                <a:solidFill>
                  <a:srgbClr val="993300"/>
                </a:solidFill>
              </a:rPr>
              <a:t> </a:t>
            </a:r>
            <a:r>
              <a:rPr lang="en-GB" sz="1800" b="1" dirty="0">
                <a:solidFill>
                  <a:srgbClr val="993300"/>
                </a:solidFill>
              </a:rPr>
              <a:t>Eve</a:t>
            </a:r>
            <a:r>
              <a:rPr lang="en-GB" sz="1800" b="0" dirty="0">
                <a:solidFill>
                  <a:schemeClr val="tx1"/>
                </a:solidFill>
              </a:rPr>
              <a:t> cannot read the bits in an unnoticeable way.</a:t>
            </a:r>
            <a:endParaRPr lang="en-US" sz="18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7772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69" grpId="0" animBg="1"/>
      <p:bldP spid="6162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129658"/>
            <a:ext cx="7886700" cy="1325563"/>
          </a:xfrm>
        </p:spPr>
        <p:txBody>
          <a:bodyPr/>
          <a:lstStyle/>
          <a:p>
            <a:r>
              <a:rPr lang="en-GB" dirty="0"/>
              <a:t>Quantum cryptography</a:t>
            </a:r>
            <a:endParaRPr lang="en-US" dirty="0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598" y="1275471"/>
            <a:ext cx="8381011" cy="5282492"/>
          </a:xfrm>
        </p:spPr>
        <p:txBody>
          <a:bodyPr>
            <a:noAutofit/>
          </a:bodyPr>
          <a:lstStyle/>
          <a:p>
            <a:pPr>
              <a:lnSpc>
                <a:spcPct val="80000"/>
              </a:lnSpc>
              <a:buFontTx/>
              <a:buNone/>
            </a:pPr>
            <a:r>
              <a:rPr lang="en-GB" b="1" u="sng" dirty="0">
                <a:solidFill>
                  <a:srgbClr val="0070C0"/>
                </a:solidFill>
              </a:rPr>
              <a:t>Advantage</a:t>
            </a:r>
            <a:r>
              <a:rPr lang="en-GB" dirty="0">
                <a:solidFill>
                  <a:srgbClr val="0070C0"/>
                </a:solidFill>
              </a:rPr>
              <a:t>: </a:t>
            </a:r>
            <a:r>
              <a:rPr lang="en-GB" b="1" dirty="0">
                <a:solidFill>
                  <a:srgbClr val="FF0000"/>
                </a:solidFill>
              </a:rPr>
              <a:t>security is based on the laws of quantum physics 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GB" b="1" u="sng" dirty="0">
                <a:solidFill>
                  <a:srgbClr val="0070C0"/>
                </a:solidFill>
              </a:rPr>
              <a:t>Disadvantages</a:t>
            </a:r>
            <a:r>
              <a:rPr lang="en-GB" dirty="0"/>
              <a:t>:</a:t>
            </a:r>
          </a:p>
          <a:p>
            <a:pPr>
              <a:lnSpc>
                <a:spcPct val="80000"/>
              </a:lnSpc>
            </a:pPr>
            <a:r>
              <a:rPr lang="en-GB" b="1" dirty="0"/>
              <a:t>needs a dedicated equipment</a:t>
            </a:r>
          </a:p>
          <a:p>
            <a:pPr>
              <a:lnSpc>
                <a:spcPct val="80000"/>
              </a:lnSpc>
            </a:pPr>
            <a:r>
              <a:rPr lang="en-GB" dirty="0"/>
              <a:t>may be target to attacks that are not captured by the model (“</a:t>
            </a:r>
            <a:r>
              <a:rPr lang="en-GB" b="1" dirty="0"/>
              <a:t>quantum hacking</a:t>
            </a:r>
            <a:r>
              <a:rPr lang="en-GB" dirty="0"/>
              <a:t>”)</a:t>
            </a:r>
          </a:p>
          <a:p>
            <a:pPr>
              <a:lnSpc>
                <a:spcPct val="80000"/>
              </a:lnSpc>
            </a:pPr>
            <a:r>
              <a:rPr lang="en-GB" dirty="0"/>
              <a:t>a problem constructing </a:t>
            </a:r>
            <a:r>
              <a:rPr lang="en-GB" b="1" dirty="0"/>
              <a:t>untrusted quantum relays</a:t>
            </a:r>
          </a:p>
          <a:p>
            <a:pPr>
              <a:lnSpc>
                <a:spcPct val="80000"/>
              </a:lnSpc>
            </a:pPr>
            <a:r>
              <a:rPr lang="en-GB" b="1" dirty="0"/>
              <a:t>wireless transmission </a:t>
            </a:r>
            <a:r>
              <a:rPr lang="en-GB" dirty="0"/>
              <a:t>creates</a:t>
            </a:r>
            <a:br>
              <a:rPr lang="en-GB" dirty="0"/>
            </a:br>
            <a:r>
              <a:rPr lang="en-GB" dirty="0"/>
              <a:t>additional problems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GB" b="1" u="sng" dirty="0">
                <a:solidFill>
                  <a:srgbClr val="0070C0"/>
                </a:solidFill>
              </a:rPr>
              <a:t>Practicality</a:t>
            </a:r>
            <a:r>
              <a:rPr lang="en-GB" dirty="0">
                <a:solidFill>
                  <a:srgbClr val="0070C0"/>
                </a:solidFill>
              </a:rPr>
              <a:t>?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GB" b="1" dirty="0"/>
              <a:t>Currently</a:t>
            </a:r>
            <a:r>
              <a:rPr lang="en-GB" dirty="0"/>
              <a:t>: successful transmissions for distances of length hundreds of kilometres.</a:t>
            </a:r>
          </a:p>
        </p:txBody>
      </p:sp>
    </p:spTree>
    <p:extLst>
      <p:ext uri="{BB962C8B-B14F-4D97-AF65-F5344CB8AC3E}">
        <p14:creationId xmlns:p14="http://schemas.microsoft.com/office/powerpoint/2010/main" val="4127008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4038" y="186615"/>
            <a:ext cx="7886700" cy="1325563"/>
          </a:xfrm>
        </p:spPr>
        <p:txBody>
          <a:bodyPr/>
          <a:lstStyle/>
          <a:p>
            <a:r>
              <a:rPr lang="en-US"/>
              <a:t>Statements by </a:t>
            </a:r>
            <a:r>
              <a:rPr lang="en-US" dirty="0"/>
              <a:t>security agencies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11542" y="1690690"/>
            <a:ext cx="6403808" cy="4961122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Consensus: </a:t>
            </a:r>
            <a:r>
              <a:rPr lang="en-US" b="1" dirty="0">
                <a:solidFill>
                  <a:srgbClr val="FF0000"/>
                </a:solidFill>
              </a:rPr>
              <a:t>quantum cryptography is currently pure theory without practical applications</a:t>
            </a:r>
            <a:r>
              <a:rPr lang="en-US" dirty="0"/>
              <a:t>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US National Security Agency: </a:t>
            </a:r>
          </a:p>
          <a:p>
            <a:pPr marL="0" indent="0" fontAlgn="base">
              <a:buNone/>
            </a:pPr>
            <a:r>
              <a:rPr lang="en-US" dirty="0">
                <a:hlinkClick r:id="rId2"/>
              </a:rPr>
              <a:t>www.nsa.gov/Cybersecurity/Quantum-Key-Distribution-QKD-and-Quantum-Cryptography-QC/</a:t>
            </a:r>
            <a:endParaRPr lang="en-US" dirty="0"/>
          </a:p>
          <a:p>
            <a:pPr marL="0" indent="0" fontAlgn="base">
              <a:buNone/>
            </a:pPr>
            <a:r>
              <a:rPr lang="en-US" dirty="0">
                <a:solidFill>
                  <a:srgbClr val="000000"/>
                </a:solidFill>
              </a:rPr>
              <a:t> </a:t>
            </a:r>
          </a:p>
          <a:p>
            <a:pPr marL="0" indent="0" fontAlgn="base">
              <a:buNone/>
            </a:pPr>
            <a:endParaRPr lang="en-US" sz="3400" dirty="0">
              <a:solidFill>
                <a:srgbClr val="000000"/>
              </a:solidFill>
            </a:endParaRPr>
          </a:p>
          <a:p>
            <a:pPr marL="0" indent="0" fontAlgn="base">
              <a:buNone/>
            </a:pPr>
            <a:endParaRPr lang="en-US" sz="3400" dirty="0">
              <a:solidFill>
                <a:srgbClr val="000000"/>
              </a:solidFill>
            </a:endParaRPr>
          </a:p>
          <a:p>
            <a:pPr marL="914400" lvl="2" indent="0">
              <a:buNone/>
            </a:pPr>
            <a:endParaRPr lang="en-US" sz="2600" dirty="0"/>
          </a:p>
          <a:p>
            <a:pPr marL="914400" lvl="2" indent="0">
              <a:buNone/>
            </a:pPr>
            <a:r>
              <a:rPr lang="en-US" sz="2600" dirty="0"/>
              <a:t>French, German, UK, and Swedish security agencies</a:t>
            </a:r>
          </a:p>
          <a:p>
            <a:pPr marL="914400" lvl="2" indent="0">
              <a:buNone/>
            </a:pPr>
            <a:r>
              <a:rPr lang="en-US" sz="2600" dirty="0">
                <a:hlinkClick r:id="rId3"/>
              </a:rPr>
              <a:t>https://cyber.gouv.fr/sites/default/files/document/Quantum_Key_Distribution_Position_Paper.pdf</a:t>
            </a:r>
            <a:r>
              <a:rPr lang="en-US" sz="2600" dirty="0"/>
              <a:t> </a:t>
            </a:r>
          </a:p>
          <a:p>
            <a:pPr marL="914400" lvl="2" indent="0">
              <a:buNone/>
            </a:pPr>
            <a:endParaRPr lang="en-US" dirty="0"/>
          </a:p>
        </p:txBody>
      </p:sp>
      <p:sp>
        <p:nvSpPr>
          <p:cNvPr id="4" name="AutoShape 2" descr="National Security Agency – Wikipedia, wolna encyklopedi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58" name="Picture 10" descr="Log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497" y="2436441"/>
            <a:ext cx="1302627" cy="1302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3237" y="5047423"/>
            <a:ext cx="2706486" cy="1264476"/>
          </a:xfrm>
          <a:prstGeom prst="rect">
            <a:avLst/>
          </a:prstGeom>
        </p:spPr>
      </p:pic>
      <p:sp>
        <p:nvSpPr>
          <p:cNvPr id="9" name="Rectangular Callout 8"/>
          <p:cNvSpPr/>
          <p:nvPr/>
        </p:nvSpPr>
        <p:spPr>
          <a:xfrm>
            <a:off x="1518023" y="3794235"/>
            <a:ext cx="6418730" cy="961087"/>
          </a:xfrm>
          <a:prstGeom prst="wedgeRectCallout">
            <a:avLst>
              <a:gd name="adj1" fmla="val -16041"/>
              <a:gd name="adj2" fmla="val -62121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fontAlgn="base"/>
            <a:r>
              <a:rPr lang="en-US" sz="1600" dirty="0"/>
              <a:t>For a rebuttal by physicists see:  Renato Renner and Ramona Wolf</a:t>
            </a:r>
            <a:br>
              <a:rPr lang="en-US" sz="1600" dirty="0"/>
            </a:br>
            <a:r>
              <a:rPr lang="en-US" sz="1600" b="1" dirty="0"/>
              <a:t>The debate over QKD: A rebuttal to the NSA’s objections</a:t>
            </a:r>
            <a:br>
              <a:rPr lang="en-US" sz="1400" b="1" dirty="0"/>
            </a:br>
            <a:r>
              <a:rPr lang="en-US" sz="1400" dirty="0">
                <a:hlinkClick r:id="rId6"/>
              </a:rPr>
              <a:t>https://arxiv.org/pdf/2307.15116.pdf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20628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5FC97-553B-72D0-347B-D1FE02BB5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Terms not to confuse</a:t>
            </a:r>
            <a:endParaRPr lang="pl-P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D03BB3-AEB3-1F11-1DDF-FE48C160CF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76104" y="1571501"/>
            <a:ext cx="6579671" cy="4712340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b="1" dirty="0">
                <a:solidFill>
                  <a:srgbClr val="0070C0"/>
                </a:solidFill>
              </a:rPr>
              <a:t>Quantum computing </a:t>
            </a:r>
            <a:r>
              <a:rPr lang="en-GB" dirty="0"/>
              <a:t>– using quantum mechanics to </a:t>
            </a:r>
            <a:r>
              <a:rPr lang="en-GB" b="1" dirty="0"/>
              <a:t>quantum computers</a:t>
            </a:r>
          </a:p>
          <a:p>
            <a:pPr marL="514350" indent="-514350">
              <a:buFont typeface="+mj-lt"/>
              <a:buAutoNum type="arabicPeriod"/>
            </a:pPr>
            <a:endParaRPr lang="en-GB" dirty="0"/>
          </a:p>
          <a:p>
            <a:pPr marL="514350" indent="-514350">
              <a:buFont typeface="+mj-lt"/>
              <a:buAutoNum type="arabicPeriod"/>
            </a:pPr>
            <a:r>
              <a:rPr lang="en-GB" b="1" dirty="0">
                <a:solidFill>
                  <a:srgbClr val="FF0000"/>
                </a:solidFill>
              </a:rPr>
              <a:t>Quantum cryptography </a:t>
            </a:r>
            <a:r>
              <a:rPr lang="en-GB" dirty="0"/>
              <a:t>– using quantum mechanics to construct cryptographic schemes that are secure against any (quantum or not) computers</a:t>
            </a:r>
            <a:br>
              <a:rPr lang="en-GB" dirty="0"/>
            </a:br>
            <a:endParaRPr lang="en-GB" dirty="0"/>
          </a:p>
          <a:p>
            <a:pPr marL="514350" indent="-514350">
              <a:buFont typeface="+mj-lt"/>
              <a:buAutoNum type="arabicPeriod"/>
            </a:pPr>
            <a:r>
              <a:rPr lang="en-GB" b="1" dirty="0">
                <a:solidFill>
                  <a:srgbClr val="00B050"/>
                </a:solidFill>
              </a:rPr>
              <a:t>Post-quantum cryptography </a:t>
            </a:r>
            <a:r>
              <a:rPr lang="en-GB" dirty="0"/>
              <a:t>– constructing classical (i.e., computationally secure) cryptographic schemes that are </a:t>
            </a:r>
            <a:r>
              <a:rPr lang="en-GB" b="1" dirty="0"/>
              <a:t>secure against quantum computers</a:t>
            </a:r>
            <a:r>
              <a:rPr lang="en-GB" dirty="0"/>
              <a:t>.</a:t>
            </a:r>
            <a:endParaRPr lang="pl-PL" dirty="0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8A099C24-985F-7A21-FBD2-028114BDF468}"/>
              </a:ext>
            </a:extLst>
          </p:cNvPr>
          <p:cNvSpPr/>
          <p:nvPr/>
        </p:nvSpPr>
        <p:spPr>
          <a:xfrm>
            <a:off x="336469" y="2985654"/>
            <a:ext cx="1939635" cy="1190501"/>
          </a:xfrm>
          <a:prstGeom prst="rightArrow">
            <a:avLst>
              <a:gd name="adj1" fmla="val 100000"/>
              <a:gd name="adj2" fmla="val 50000"/>
            </a:avLst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preferred by the physicists</a:t>
            </a:r>
            <a:endParaRPr lang="pl-PL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5EA5B434-9532-769F-F133-4EC337B88DC3}"/>
              </a:ext>
            </a:extLst>
          </p:cNvPr>
          <p:cNvSpPr/>
          <p:nvPr/>
        </p:nvSpPr>
        <p:spPr>
          <a:xfrm>
            <a:off x="336468" y="4586844"/>
            <a:ext cx="1939636" cy="1190501"/>
          </a:xfrm>
          <a:prstGeom prst="rightArrow">
            <a:avLst>
              <a:gd name="adj1" fmla="val 100000"/>
              <a:gd name="adj2" fmla="val 50000"/>
            </a:avLst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preferred by the security experts</a:t>
            </a:r>
            <a:endParaRPr lang="pl-PL" dirty="0"/>
          </a:p>
        </p:txBody>
      </p:sp>
      <p:sp>
        <p:nvSpPr>
          <p:cNvPr id="13" name="Speech Bubble: Rectangle 12">
            <a:extLst>
              <a:ext uri="{FF2B5EF4-FFF2-40B4-BE49-F238E27FC236}">
                <a16:creationId xmlns:a16="http://schemas.microsoft.com/office/drawing/2014/main" id="{9B475F27-E21E-B7B9-7F2C-AB6F1552EFDE}"/>
              </a:ext>
            </a:extLst>
          </p:cNvPr>
          <p:cNvSpPr/>
          <p:nvPr/>
        </p:nvSpPr>
        <p:spPr>
          <a:xfrm>
            <a:off x="2624446" y="2390621"/>
            <a:ext cx="5743699" cy="312995"/>
          </a:xfrm>
          <a:prstGeom prst="wedgeRectCallout">
            <a:avLst>
              <a:gd name="adj1" fmla="val 28825"/>
              <a:gd name="adj2" fmla="val -74393"/>
            </a:avLst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do not exist (yet) – see “quantum supremacy”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932255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13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GB"/>
              <a:t>A satellite scenario</a:t>
            </a:r>
            <a:endParaRPr lang="en-US"/>
          </a:p>
        </p:txBody>
      </p:sp>
      <p:pic>
        <p:nvPicPr>
          <p:cNvPr id="8199" name="Picture 7" descr="MCj04114660000[1]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943600" y="3429000"/>
            <a:ext cx="1401763" cy="1457325"/>
          </a:xfrm>
          <a:prstGeom prst="rect">
            <a:avLst/>
          </a:prstGeom>
          <a:noFill/>
        </p:spPr>
      </p:pic>
      <p:pic>
        <p:nvPicPr>
          <p:cNvPr id="8200" name="Picture 8" descr="MCj04359410000[1]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09800" y="5029200"/>
            <a:ext cx="1841500" cy="1273175"/>
          </a:xfrm>
          <a:prstGeom prst="rect">
            <a:avLst/>
          </a:prstGeom>
          <a:noFill/>
        </p:spPr>
      </p:pic>
      <p:pic>
        <p:nvPicPr>
          <p:cNvPr id="8201" name="Picture 9" descr="MCj04158080000[1]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09600" y="3429000"/>
            <a:ext cx="1368425" cy="1438275"/>
          </a:xfrm>
          <a:prstGeom prst="rect">
            <a:avLst/>
          </a:prstGeom>
          <a:noFill/>
        </p:spPr>
      </p:pic>
      <p:sp>
        <p:nvSpPr>
          <p:cNvPr id="8202" name="Line 10"/>
          <p:cNvSpPr>
            <a:spLocks noChangeShapeType="1"/>
          </p:cNvSpPr>
          <p:nvPr/>
        </p:nvSpPr>
        <p:spPr bwMode="auto">
          <a:xfrm>
            <a:off x="2362200" y="4038600"/>
            <a:ext cx="3429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8206" name="Text Box 14"/>
          <p:cNvSpPr txBox="1">
            <a:spLocks noChangeArrowheads="1"/>
          </p:cNvSpPr>
          <p:nvPr/>
        </p:nvSpPr>
        <p:spPr bwMode="auto">
          <a:xfrm>
            <a:off x="2286000" y="5943600"/>
            <a:ext cx="593725" cy="36988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>
              <a:spcBef>
                <a:spcPct val="0"/>
              </a:spcBef>
              <a:buFontTx/>
              <a:buNone/>
            </a:pPr>
            <a:r>
              <a:rPr lang="en-GB" sz="1800">
                <a:solidFill>
                  <a:srgbClr val="993300"/>
                </a:solidFill>
                <a:ea typeface="ＭＳ Ｐゴシック" pitchFamily="34" charset="-128"/>
              </a:rPr>
              <a:t>Eve</a:t>
            </a:r>
            <a:endParaRPr lang="en-US" sz="1800">
              <a:solidFill>
                <a:srgbClr val="993300"/>
              </a:solidFill>
              <a:ea typeface="ＭＳ Ｐゴシック" pitchFamily="34" charset="-128"/>
            </a:endParaRPr>
          </a:p>
        </p:txBody>
      </p:sp>
      <p:sp>
        <p:nvSpPr>
          <p:cNvPr id="8207" name="Text Box 15"/>
          <p:cNvSpPr txBox="1">
            <a:spLocks noChangeArrowheads="1"/>
          </p:cNvSpPr>
          <p:nvPr/>
        </p:nvSpPr>
        <p:spPr bwMode="auto">
          <a:xfrm>
            <a:off x="838200" y="4419600"/>
            <a:ext cx="733425" cy="36988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>
              <a:spcBef>
                <a:spcPct val="0"/>
              </a:spcBef>
              <a:buFontTx/>
              <a:buNone/>
            </a:pPr>
            <a:r>
              <a:rPr lang="en-GB" sz="1800">
                <a:solidFill>
                  <a:srgbClr val="993300"/>
                </a:solidFill>
                <a:ea typeface="ＭＳ Ｐゴシック" pitchFamily="34" charset="-128"/>
              </a:rPr>
              <a:t>Alice</a:t>
            </a:r>
            <a:endParaRPr lang="en-US" sz="1800">
              <a:solidFill>
                <a:srgbClr val="993300"/>
              </a:solidFill>
              <a:ea typeface="ＭＳ Ｐゴシック" pitchFamily="34" charset="-128"/>
            </a:endParaRPr>
          </a:p>
        </p:txBody>
      </p:sp>
      <p:sp>
        <p:nvSpPr>
          <p:cNvPr id="8208" name="Text Box 16"/>
          <p:cNvSpPr txBox="1">
            <a:spLocks noChangeArrowheads="1"/>
          </p:cNvSpPr>
          <p:nvPr/>
        </p:nvSpPr>
        <p:spPr bwMode="auto">
          <a:xfrm>
            <a:off x="6324600" y="4419600"/>
            <a:ext cx="631825" cy="36988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0"/>
              </a:spcBef>
              <a:buFontTx/>
              <a:buNone/>
            </a:pPr>
            <a:r>
              <a:rPr lang="en-GB" sz="1800">
                <a:solidFill>
                  <a:srgbClr val="993300"/>
                </a:solidFill>
                <a:ea typeface="ＭＳ Ｐゴシック" pitchFamily="34" charset="-128"/>
              </a:rPr>
              <a:t>Bob</a:t>
            </a:r>
            <a:endParaRPr lang="en-US" sz="1800">
              <a:solidFill>
                <a:srgbClr val="993300"/>
              </a:solidFill>
              <a:ea typeface="ＭＳ Ｐゴシック" pitchFamily="34" charset="-128"/>
            </a:endParaRPr>
          </a:p>
        </p:txBody>
      </p:sp>
      <p:pic>
        <p:nvPicPr>
          <p:cNvPr id="8210" name="Picture 18" descr="MCj04348570000[1]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276600" y="1143000"/>
            <a:ext cx="1447800" cy="1447800"/>
          </a:xfrm>
          <a:prstGeom prst="rect">
            <a:avLst/>
          </a:prstGeom>
          <a:noFill/>
        </p:spPr>
      </p:pic>
      <p:sp>
        <p:nvSpPr>
          <p:cNvPr id="8197" name="Text Box 5"/>
          <p:cNvSpPr txBox="1">
            <a:spLocks noChangeArrowheads="1"/>
          </p:cNvSpPr>
          <p:nvPr/>
        </p:nvSpPr>
        <p:spPr bwMode="auto">
          <a:xfrm>
            <a:off x="2362200" y="1752600"/>
            <a:ext cx="3441700" cy="701675"/>
          </a:xfrm>
          <a:prstGeom prst="rect">
            <a:avLst/>
          </a:prstGeom>
          <a:solidFill>
            <a:schemeClr val="bg1">
              <a:alpha val="56000"/>
            </a:schemeClr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  <a:buFontTx/>
              <a:buNone/>
            </a:pPr>
            <a:r>
              <a:rPr lang="pl-PL" sz="1000">
                <a:solidFill>
                  <a:schemeClr val="tx1"/>
                </a:solidFill>
                <a:latin typeface="Verdana" pitchFamily="34" charset="0"/>
              </a:rPr>
              <a:t>000110100111010010011010111001110111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pl-PL" sz="1000">
                <a:solidFill>
                  <a:schemeClr val="tx1"/>
                </a:solidFill>
                <a:latin typeface="Verdana" pitchFamily="34" charset="0"/>
              </a:rPr>
              <a:t>111010011101010101010010010100111100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pl-PL" sz="1000">
                <a:solidFill>
                  <a:schemeClr val="tx1"/>
                </a:solidFill>
                <a:latin typeface="Verdana" pitchFamily="34" charset="0"/>
              </a:rPr>
              <a:t>001001111111100010101001000101010010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pl-PL" sz="1000">
                <a:solidFill>
                  <a:schemeClr val="tx1"/>
                </a:solidFill>
                <a:latin typeface="Verdana" pitchFamily="34" charset="0"/>
              </a:rPr>
              <a:t>001010010100101011010101001010010101</a:t>
            </a:r>
            <a:endParaRPr lang="en-US" sz="1000">
              <a:solidFill>
                <a:schemeClr val="tx1"/>
              </a:solidFill>
              <a:latin typeface="Verdana" pitchFamily="34" charset="0"/>
            </a:endParaRPr>
          </a:p>
        </p:txBody>
      </p:sp>
      <p:pic>
        <p:nvPicPr>
          <p:cNvPr id="8216" name="Picture 24" descr="MCj02871210000[1]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096000" y="2511425"/>
            <a:ext cx="990600" cy="966788"/>
          </a:xfrm>
          <a:prstGeom prst="rect">
            <a:avLst/>
          </a:prstGeom>
          <a:noFill/>
        </p:spPr>
      </p:pic>
      <p:pic>
        <p:nvPicPr>
          <p:cNvPr id="8219" name="Picture 27" descr="MCj02871210000[1]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 flipH="1">
            <a:off x="685800" y="2435225"/>
            <a:ext cx="990600" cy="966788"/>
          </a:xfrm>
          <a:prstGeom prst="rect">
            <a:avLst/>
          </a:prstGeom>
          <a:noFill/>
        </p:spPr>
      </p:pic>
      <p:pic>
        <p:nvPicPr>
          <p:cNvPr id="8220" name="Picture 28" descr="MCj02871210000[1]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 flipH="1">
            <a:off x="2514600" y="4191000"/>
            <a:ext cx="990600" cy="966788"/>
          </a:xfrm>
          <a:prstGeom prst="rect">
            <a:avLst/>
          </a:prstGeom>
          <a:noFill/>
        </p:spPr>
      </p:pic>
      <p:sp>
        <p:nvSpPr>
          <p:cNvPr id="8221" name="Text Box 29"/>
          <p:cNvSpPr txBox="1">
            <a:spLocks noChangeArrowheads="1"/>
          </p:cNvSpPr>
          <p:nvPr/>
        </p:nvSpPr>
        <p:spPr bwMode="auto">
          <a:xfrm>
            <a:off x="5638800" y="990600"/>
            <a:ext cx="2987675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0"/>
              </a:spcBef>
              <a:buFontTx/>
              <a:buNone/>
            </a:pPr>
            <a:r>
              <a:rPr lang="en-GB" sz="1800" b="0">
                <a:solidFill>
                  <a:schemeClr val="tx1"/>
                </a:solidFill>
              </a:rPr>
              <a:t>A third party (a satellite) is broadcasting random bits.</a:t>
            </a:r>
            <a:endParaRPr lang="en-US" sz="1800" b="0">
              <a:solidFill>
                <a:schemeClr val="tx1"/>
              </a:solidFill>
            </a:endParaRPr>
          </a:p>
        </p:txBody>
      </p:sp>
      <p:sp>
        <p:nvSpPr>
          <p:cNvPr id="8224" name="Rectangle 32"/>
          <p:cNvSpPr>
            <a:spLocks noChangeArrowheads="1"/>
          </p:cNvSpPr>
          <p:nvPr/>
        </p:nvSpPr>
        <p:spPr bwMode="auto">
          <a:xfrm>
            <a:off x="4876800" y="5181600"/>
            <a:ext cx="4267200" cy="16764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anchor="ctr"/>
          <a:lstStyle/>
          <a:p>
            <a:pPr algn="ctr">
              <a:spcBef>
                <a:spcPct val="0"/>
              </a:spcBef>
              <a:buFontTx/>
              <a:buNone/>
            </a:pPr>
            <a:r>
              <a:rPr lang="en-GB" sz="2000" dirty="0"/>
              <a:t>Does it help?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GB" sz="2000" dirty="0">
                <a:solidFill>
                  <a:srgbClr val="993300"/>
                </a:solidFill>
              </a:rPr>
              <a:t>No...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GB" sz="2000" dirty="0"/>
              <a:t>(</a:t>
            </a:r>
            <a:r>
              <a:rPr lang="en-GB" sz="2000" b="1" dirty="0">
                <a:solidFill>
                  <a:srgbClr val="0070C0"/>
                </a:solidFill>
              </a:rPr>
              <a:t>Shannon’s theorem </a:t>
            </a:r>
            <a:r>
              <a:rPr lang="en-GB" sz="2000" dirty="0"/>
              <a:t>of course also holds in this case.)</a:t>
            </a:r>
            <a:endParaRPr lang="en-US" sz="20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718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02" grpId="0" animBg="1"/>
      <p:bldP spid="8206" grpId="0" animBg="1"/>
      <p:bldP spid="8207" grpId="0" animBg="1"/>
      <p:bldP spid="8208" grpId="0" animBg="1"/>
      <p:bldP spid="8197" grpId="0" animBg="1"/>
      <p:bldP spid="8221" grpId="0"/>
      <p:bldP spid="822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Modern cryptography</a:t>
            </a:r>
          </a:p>
        </p:txBody>
      </p:sp>
      <p:sp>
        <p:nvSpPr>
          <p:cNvPr id="4" name="Right Arrow 3"/>
          <p:cNvSpPr/>
          <p:nvPr/>
        </p:nvSpPr>
        <p:spPr>
          <a:xfrm>
            <a:off x="357158" y="5786454"/>
            <a:ext cx="8429684" cy="785818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57158" y="1428736"/>
            <a:ext cx="464347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cryptography = much more than encryption!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00100" y="6000768"/>
            <a:ext cx="1169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sevent</a:t>
            </a:r>
            <a:r>
              <a:rPr lang="pl-PL" b="1" dirty="0"/>
              <a:t>i</a:t>
            </a:r>
            <a:r>
              <a:rPr lang="en-US" b="1" dirty="0"/>
              <a:t>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715272" y="6000768"/>
            <a:ext cx="6041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now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2910" y="3143248"/>
            <a:ext cx="2416744" cy="22098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643174" y="2928934"/>
            <a:ext cx="3158830" cy="22145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11" name="TextBox 10"/>
          <p:cNvSpPr txBox="1"/>
          <p:nvPr/>
        </p:nvSpPr>
        <p:spPr>
          <a:xfrm>
            <a:off x="1214414" y="5072074"/>
            <a:ext cx="2643206" cy="707886"/>
          </a:xfrm>
          <a:prstGeom prst="rect">
            <a:avLst/>
          </a:prstGeom>
          <a:solidFill>
            <a:schemeClr val="bg1"/>
          </a:solidFill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public-key cryptography</a:t>
            </a:r>
            <a:endParaRPr lang="en-US" sz="2000" b="1"/>
          </a:p>
        </p:txBody>
      </p:sp>
      <p:sp>
        <p:nvSpPr>
          <p:cNvPr id="14" name="TextBox 13"/>
          <p:cNvSpPr txBox="1"/>
          <p:nvPr/>
        </p:nvSpPr>
        <p:spPr>
          <a:xfrm>
            <a:off x="4143372" y="4286256"/>
            <a:ext cx="1928826" cy="400110"/>
          </a:xfrm>
          <a:prstGeom prst="rect">
            <a:avLst/>
          </a:prstGeom>
          <a:solidFill>
            <a:schemeClr val="bg1"/>
          </a:solidFill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it-IT" sz="2000" b="1" dirty="0"/>
              <a:t>e-cash</a:t>
            </a:r>
            <a:endParaRPr lang="en-US" sz="2000" b="1"/>
          </a:p>
        </p:txBody>
      </p:sp>
      <p:pic>
        <p:nvPicPr>
          <p:cNvPr id="15" name="Picture 2" descr="C:\Users\Stefan\AppData\Local\Microsoft\Windows\Temporary Internet Files\Content.IE5\9N77EC5D\MCj04298370000[1].wmf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857884" y="1142984"/>
            <a:ext cx="2571768" cy="1968190"/>
          </a:xfrm>
          <a:prstGeom prst="rect">
            <a:avLst/>
          </a:prstGeom>
          <a:noFill/>
        </p:spPr>
      </p:pic>
      <p:sp>
        <p:nvSpPr>
          <p:cNvPr id="16" name="TextBox 15"/>
          <p:cNvSpPr txBox="1"/>
          <p:nvPr/>
        </p:nvSpPr>
        <p:spPr>
          <a:xfrm>
            <a:off x="6357950" y="4572008"/>
            <a:ext cx="2357454" cy="400110"/>
          </a:xfrm>
          <a:prstGeom prst="rect">
            <a:avLst/>
          </a:prstGeom>
          <a:solidFill>
            <a:schemeClr val="bg1"/>
          </a:solidFill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electronic voting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871816" y="2555790"/>
            <a:ext cx="3935693" cy="400110"/>
          </a:xfrm>
          <a:prstGeom prst="rect">
            <a:avLst/>
          </a:prstGeom>
          <a:solidFill>
            <a:schemeClr val="bg1"/>
          </a:solidFill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txBody>
          <a:bodyPr wrap="none" rtlCol="0">
            <a:spAutoFit/>
          </a:bodyPr>
          <a:lstStyle/>
          <a:p>
            <a:r>
              <a:rPr lang="en-US" sz="2000" b="1" dirty="0"/>
              <a:t>indistinguishability obfuscation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429256" y="5429264"/>
            <a:ext cx="3225271" cy="400110"/>
          </a:xfrm>
          <a:prstGeom prst="rect">
            <a:avLst/>
          </a:prstGeom>
          <a:solidFill>
            <a:schemeClr val="bg1"/>
          </a:solidFill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000" b="1"/>
              <a:t>multiparty-computations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643306" y="3071810"/>
            <a:ext cx="2025974" cy="400110"/>
          </a:xfrm>
          <a:prstGeom prst="rect">
            <a:avLst/>
          </a:prstGeom>
          <a:solidFill>
            <a:schemeClr val="bg1"/>
          </a:solidFill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mental poker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929058" y="4857760"/>
            <a:ext cx="2143140" cy="400110"/>
          </a:xfrm>
          <a:prstGeom prst="rect">
            <a:avLst/>
          </a:prstGeom>
          <a:solidFill>
            <a:schemeClr val="bg1"/>
          </a:solidFill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zero-knowledge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500166" y="3929066"/>
            <a:ext cx="1928826" cy="400110"/>
          </a:xfrm>
          <a:prstGeom prst="rect">
            <a:avLst/>
          </a:prstGeom>
          <a:solidFill>
            <a:schemeClr val="bg1"/>
          </a:solidFill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000" b="1"/>
              <a:t>key agreement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171342" y="3598697"/>
            <a:ext cx="2544062" cy="400110"/>
          </a:xfrm>
          <a:prstGeom prst="rect">
            <a:avLst/>
          </a:prstGeom>
          <a:solidFill>
            <a:schemeClr val="bg1"/>
          </a:solidFill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electronic auctions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571868" y="3643314"/>
            <a:ext cx="2357454" cy="400110"/>
          </a:xfrm>
          <a:prstGeom prst="rect">
            <a:avLst/>
          </a:prstGeom>
          <a:solidFill>
            <a:schemeClr val="bg1"/>
          </a:solidFill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000" b="1"/>
              <a:t>signature schemes</a:t>
            </a:r>
          </a:p>
        </p:txBody>
      </p:sp>
    </p:spTree>
    <p:extLst>
      <p:ext uri="{BB962C8B-B14F-4D97-AF65-F5344CB8AC3E}">
        <p14:creationId xmlns:p14="http://schemas.microsoft.com/office/powerpoint/2010/main" val="1482707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3" grpId="0" animBg="1"/>
      <p:bldP spid="24" grpId="0" animBg="1"/>
      <p:bldP spid="25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3" name="Rectangle 327"/>
          <p:cNvSpPr>
            <a:spLocks noChangeArrowheads="1"/>
          </p:cNvSpPr>
          <p:nvPr/>
        </p:nvSpPr>
        <p:spPr bwMode="auto">
          <a:xfrm>
            <a:off x="0" y="5791200"/>
            <a:ext cx="9144000" cy="10668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anchor="ctr"/>
          <a:lstStyle/>
          <a:p>
            <a:pPr algn="ctr">
              <a:spcBef>
                <a:spcPct val="0"/>
              </a:spcBef>
              <a:buFontTx/>
              <a:buNone/>
            </a:pPr>
            <a:endParaRPr lang="en-US" sz="1800" b="0">
              <a:solidFill>
                <a:schemeClr val="tx1"/>
              </a:solidFill>
            </a:endParaRPr>
          </a:p>
        </p:txBody>
      </p:sp>
      <p:pic>
        <p:nvPicPr>
          <p:cNvPr id="9518" name="Picture 302" descr="MCj04359410000[1]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19400" y="3962400"/>
            <a:ext cx="1841500" cy="1273175"/>
          </a:xfrm>
          <a:prstGeom prst="rect">
            <a:avLst/>
          </a:prstGeom>
          <a:noFill/>
        </p:spPr>
      </p:pic>
      <p:pic>
        <p:nvPicPr>
          <p:cNvPr id="9517" name="Picture 301" descr="MCj04114660000[1]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315200" y="2362200"/>
            <a:ext cx="1401763" cy="1457325"/>
          </a:xfrm>
          <a:prstGeom prst="rect">
            <a:avLst/>
          </a:prstGeom>
          <a:noFill/>
        </p:spPr>
      </p:pic>
      <p:pic>
        <p:nvPicPr>
          <p:cNvPr id="9516" name="Picture 300" descr="MCj04158080000[1]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33400" y="2362200"/>
            <a:ext cx="1368425" cy="1438275"/>
          </a:xfrm>
          <a:prstGeom prst="rect">
            <a:avLst/>
          </a:prstGeom>
          <a:noFill/>
        </p:spPr>
      </p:pic>
      <p:sp>
        <p:nvSpPr>
          <p:cNvPr id="9374" name="Rectangle 158"/>
          <p:cNvSpPr>
            <a:spLocks noGrp="1" noChangeArrowheads="1"/>
          </p:cNvSpPr>
          <p:nvPr>
            <p:ph type="title" sz="quarter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GB" sz="3600"/>
              <a:t>Ueli Maurer (1993): noisy channel.</a:t>
            </a:r>
            <a:endParaRPr lang="en-US" sz="3600"/>
          </a:p>
        </p:txBody>
      </p:sp>
      <p:graphicFrame>
        <p:nvGraphicFramePr>
          <p:cNvPr id="9833" name="Group 617"/>
          <p:cNvGraphicFramePr>
            <a:graphicFrameLocks noGrp="1"/>
          </p:cNvGraphicFramePr>
          <p:nvPr>
            <p:ph sz="quarter" idx="1"/>
          </p:nvPr>
        </p:nvGraphicFramePr>
        <p:xfrm>
          <a:off x="457200" y="3429000"/>
          <a:ext cx="4038600" cy="365760"/>
        </p:xfrm>
        <a:graphic>
          <a:graphicData uri="http://schemas.openxmlformats.org/drawingml/2006/table">
            <a:tbl>
              <a:tblPr/>
              <a:tblGrid>
                <a:gridCol w="2714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82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6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828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146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146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6828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667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6828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7146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71463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68287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6670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68288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271462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</a:tblGrid>
              <a:tr h="3571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8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832" name="Group 616"/>
          <p:cNvGraphicFramePr>
            <a:graphicFrameLocks noGrp="1"/>
          </p:cNvGraphicFramePr>
          <p:nvPr>
            <p:ph sz="quarter" idx="2"/>
          </p:nvPr>
        </p:nvGraphicFramePr>
        <p:xfrm>
          <a:off x="4876800" y="3429000"/>
          <a:ext cx="4038600" cy="365760"/>
        </p:xfrm>
        <a:graphic>
          <a:graphicData uri="http://schemas.openxmlformats.org/drawingml/2006/table">
            <a:tbl>
              <a:tblPr/>
              <a:tblGrid>
                <a:gridCol w="2714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82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6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828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146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146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6828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667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6828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7146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71463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68287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6670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68288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271462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8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834" name="Group 618"/>
          <p:cNvGraphicFramePr>
            <a:graphicFrameLocks noGrp="1"/>
          </p:cNvGraphicFramePr>
          <p:nvPr>
            <p:ph sz="quarter" idx="3"/>
          </p:nvPr>
        </p:nvGraphicFramePr>
        <p:xfrm>
          <a:off x="1219200" y="4419600"/>
          <a:ext cx="3810000" cy="365760"/>
        </p:xfrm>
        <a:graphic>
          <a:graphicData uri="http://schemas.openxmlformats.org/drawingml/2006/table">
            <a:tbl>
              <a:tblPr/>
              <a:tblGrid>
                <a:gridCol w="257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24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08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24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57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571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5241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508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5241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571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5717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52413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5082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52412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25717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</a:tblGrid>
              <a:tr h="3349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8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9222" name="Picture 6" descr="MCj04348570000[1]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191000" y="990600"/>
            <a:ext cx="1447800" cy="1447800"/>
          </a:xfrm>
          <a:prstGeom prst="rect">
            <a:avLst/>
          </a:prstGeom>
          <a:noFill/>
        </p:spPr>
      </p:pic>
      <p:sp>
        <p:nvSpPr>
          <p:cNvPr id="9225" name="Text Box 9"/>
          <p:cNvSpPr txBox="1">
            <a:spLocks noChangeArrowheads="1"/>
          </p:cNvSpPr>
          <p:nvPr/>
        </p:nvSpPr>
        <p:spPr bwMode="auto">
          <a:xfrm>
            <a:off x="1965325" y="4303713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  <a:buFontTx/>
              <a:buNone/>
            </a:pPr>
            <a:endParaRPr lang="en-US" sz="1800" b="0">
              <a:solidFill>
                <a:schemeClr val="tx1"/>
              </a:solidFill>
            </a:endParaRPr>
          </a:p>
        </p:txBody>
      </p:sp>
      <p:graphicFrame>
        <p:nvGraphicFramePr>
          <p:cNvPr id="9376" name="Group 160"/>
          <p:cNvGraphicFramePr>
            <a:graphicFrameLocks noGrp="1"/>
          </p:cNvGraphicFramePr>
          <p:nvPr/>
        </p:nvGraphicFramePr>
        <p:xfrm>
          <a:off x="2971800" y="1524000"/>
          <a:ext cx="3733800" cy="365760"/>
        </p:xfrm>
        <a:graphic>
          <a:graphicData uri="http://schemas.openxmlformats.org/drawingml/2006/table">
            <a:tbl>
              <a:tblPr/>
              <a:tblGrid>
                <a:gridCol w="250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7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76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76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508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508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476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476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476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508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508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4765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4765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4765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25082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533" name="Group 317"/>
          <p:cNvGraphicFramePr>
            <a:graphicFrameLocks noGrp="1"/>
          </p:cNvGraphicFramePr>
          <p:nvPr/>
        </p:nvGraphicFramePr>
        <p:xfrm>
          <a:off x="457200" y="3429000"/>
          <a:ext cx="4038600" cy="365760"/>
        </p:xfrm>
        <a:graphic>
          <a:graphicData uri="http://schemas.openxmlformats.org/drawingml/2006/table">
            <a:tbl>
              <a:tblPr/>
              <a:tblGrid>
                <a:gridCol w="269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9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6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98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698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698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698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667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698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698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6987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6987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6670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6987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26987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33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33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33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33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536" name="Group 320"/>
          <p:cNvGraphicFramePr>
            <a:graphicFrameLocks noGrp="1"/>
          </p:cNvGraphicFramePr>
          <p:nvPr/>
        </p:nvGraphicFramePr>
        <p:xfrm>
          <a:off x="4876800" y="3429000"/>
          <a:ext cx="4038600" cy="365760"/>
        </p:xfrm>
        <a:graphic>
          <a:graphicData uri="http://schemas.openxmlformats.org/drawingml/2006/table">
            <a:tbl>
              <a:tblPr/>
              <a:tblGrid>
                <a:gridCol w="2714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6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98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67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146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146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667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698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667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7146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71463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6670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6987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6670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271462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</a:tblGrid>
              <a:tr h="1524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33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33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33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541" name="Group 325"/>
          <p:cNvGraphicFramePr>
            <a:graphicFrameLocks noGrp="1"/>
          </p:cNvGraphicFramePr>
          <p:nvPr/>
        </p:nvGraphicFramePr>
        <p:xfrm>
          <a:off x="1219200" y="4419600"/>
          <a:ext cx="3810000" cy="365760"/>
        </p:xfrm>
        <a:graphic>
          <a:graphicData uri="http://schemas.openxmlformats.org/drawingml/2006/table">
            <a:tbl>
              <a:tblPr/>
              <a:tblGrid>
                <a:gridCol w="2555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24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4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24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5558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5558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5241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54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5241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55587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55588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52412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5400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52413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255587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33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33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8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9542" name="Text Box 326"/>
          <p:cNvSpPr txBox="1">
            <a:spLocks noChangeArrowheads="1"/>
          </p:cNvSpPr>
          <p:nvPr/>
        </p:nvSpPr>
        <p:spPr bwMode="auto">
          <a:xfrm>
            <a:off x="838200" y="6019800"/>
            <a:ext cx="809625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r">
              <a:spcBef>
                <a:spcPct val="0"/>
              </a:spcBef>
              <a:buFontTx/>
              <a:buNone/>
            </a:pPr>
            <a:r>
              <a:rPr lang="en-GB" sz="2000" b="1" dirty="0">
                <a:solidFill>
                  <a:srgbClr val="0070C0"/>
                </a:solidFill>
              </a:rPr>
              <a:t>Assumption</a:t>
            </a:r>
            <a:r>
              <a:rPr lang="en-GB" sz="2000" b="0" dirty="0">
                <a:solidFill>
                  <a:schemeClr val="tx1"/>
                </a:solidFill>
              </a:rPr>
              <a:t>: the data that the adversary receives is noisy.</a:t>
            </a:r>
          </a:p>
          <a:p>
            <a:pPr algn="r">
              <a:spcBef>
                <a:spcPct val="0"/>
              </a:spcBef>
              <a:buFontTx/>
              <a:buNone/>
            </a:pPr>
            <a:r>
              <a:rPr lang="en-GB" sz="2000" b="0" dirty="0">
                <a:solidFill>
                  <a:schemeClr val="tx1"/>
                </a:solidFill>
              </a:rPr>
              <a:t>(The data that Alice and Bob receive may be even more noisy.)</a:t>
            </a:r>
          </a:p>
        </p:txBody>
      </p:sp>
      <p:sp>
        <p:nvSpPr>
          <p:cNvPr id="9545" name="AutoShape 329"/>
          <p:cNvSpPr>
            <a:spLocks noChangeArrowheads="1"/>
          </p:cNvSpPr>
          <p:nvPr/>
        </p:nvSpPr>
        <p:spPr bwMode="auto">
          <a:xfrm rot="10271592">
            <a:off x="4572000" y="4267200"/>
            <a:ext cx="1981200" cy="1143000"/>
          </a:xfrm>
          <a:custGeom>
            <a:avLst/>
            <a:gdLst>
              <a:gd name="G0" fmla="+- -72179 0 0"/>
              <a:gd name="G1" fmla="+- -10667492 0 0"/>
              <a:gd name="G2" fmla="+- -72179 0 -10667492"/>
              <a:gd name="G3" fmla="+- 10800 0 0"/>
              <a:gd name="G4" fmla="+- 0 0 -72179"/>
              <a:gd name="T0" fmla="*/ 360 256 1"/>
              <a:gd name="T1" fmla="*/ 0 256 1"/>
              <a:gd name="G5" fmla="+- G2 T0 T1"/>
              <a:gd name="G6" fmla="?: G2 G2 G5"/>
              <a:gd name="G7" fmla="+- 0 0 G6"/>
              <a:gd name="G8" fmla="+- 9416 0 0"/>
              <a:gd name="G9" fmla="+- 0 0 -10667492"/>
              <a:gd name="G10" fmla="+- 9416 0 2700"/>
              <a:gd name="G11" fmla="cos G10 -72179"/>
              <a:gd name="G12" fmla="sin G10 -72179"/>
              <a:gd name="G13" fmla="cos 13500 -72179"/>
              <a:gd name="G14" fmla="sin 13500 -72179"/>
              <a:gd name="G15" fmla="+- G11 10800 0"/>
              <a:gd name="G16" fmla="+- G12 10800 0"/>
              <a:gd name="G17" fmla="+- G13 10800 0"/>
              <a:gd name="G18" fmla="+- G14 10800 0"/>
              <a:gd name="G19" fmla="*/ 9416 1 2"/>
              <a:gd name="G20" fmla="+- G19 5400 0"/>
              <a:gd name="G21" fmla="cos G20 -72179"/>
              <a:gd name="G22" fmla="sin G20 -72179"/>
              <a:gd name="G23" fmla="+- G21 10800 0"/>
              <a:gd name="G24" fmla="+- G12 G23 G22"/>
              <a:gd name="G25" fmla="+- G22 G23 G11"/>
              <a:gd name="G26" fmla="cos 10800 -72179"/>
              <a:gd name="G27" fmla="sin 10800 -72179"/>
              <a:gd name="G28" fmla="cos 9416 -72179"/>
              <a:gd name="G29" fmla="sin 9416 -72179"/>
              <a:gd name="G30" fmla="+- G26 10800 0"/>
              <a:gd name="G31" fmla="+- G27 10800 0"/>
              <a:gd name="G32" fmla="+- G28 10800 0"/>
              <a:gd name="G33" fmla="+- G29 10800 0"/>
              <a:gd name="G34" fmla="+- G19 5400 0"/>
              <a:gd name="G35" fmla="cos G34 -10667492"/>
              <a:gd name="G36" fmla="sin G34 -10667492"/>
              <a:gd name="G37" fmla="+/ -10667492 -72179 2"/>
              <a:gd name="T2" fmla="*/ 180 256 1"/>
              <a:gd name="T3" fmla="*/ 0 256 1"/>
              <a:gd name="G38" fmla="+- G37 T2 T3"/>
              <a:gd name="G39" fmla="?: G2 G37 G38"/>
              <a:gd name="G40" fmla="cos 10800 G39"/>
              <a:gd name="G41" fmla="sin 10800 G39"/>
              <a:gd name="G42" fmla="cos 9416 G39"/>
              <a:gd name="G43" fmla="sin 9416 G39"/>
              <a:gd name="G44" fmla="+- G40 10800 0"/>
              <a:gd name="G45" fmla="+- G41 10800 0"/>
              <a:gd name="G46" fmla="+- G42 10800 0"/>
              <a:gd name="G47" fmla="+- G43 10800 0"/>
              <a:gd name="G48" fmla="+- G35 10800 0"/>
              <a:gd name="G49" fmla="+- G36 10800 0"/>
              <a:gd name="T4" fmla="*/ 12314 w 21600"/>
              <a:gd name="T5" fmla="*/ 106 h 21600"/>
              <a:gd name="T6" fmla="*/ 1145 w 21600"/>
              <a:gd name="T7" fmla="*/ 7806 h 21600"/>
              <a:gd name="T8" fmla="*/ 12120 w 21600"/>
              <a:gd name="T9" fmla="*/ 1477 h 21600"/>
              <a:gd name="T10" fmla="*/ 24297 w 21600"/>
              <a:gd name="T11" fmla="*/ 10540 h 21600"/>
              <a:gd name="T12" fmla="*/ 20971 w 21600"/>
              <a:gd name="T13" fmla="*/ 13997 h 21600"/>
              <a:gd name="T14" fmla="*/ 17514 w 21600"/>
              <a:gd name="T15" fmla="*/ 10670 h 21600"/>
              <a:gd name="T16" fmla="*/ 3163 w 21600"/>
              <a:gd name="T17" fmla="*/ 3163 h 21600"/>
              <a:gd name="T18" fmla="*/ 18437 w 21600"/>
              <a:gd name="T19" fmla="*/ 18437 h 21600"/>
            </a:gdLst>
            <a:ahLst/>
            <a:cxnLst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>
                <a:moveTo>
                  <a:pt x="20214" y="10619"/>
                </a:moveTo>
                <a:cubicBezTo>
                  <a:pt x="20115" y="5490"/>
                  <a:pt x="15929" y="1384"/>
                  <a:pt x="10800" y="1384"/>
                </a:cubicBezTo>
                <a:cubicBezTo>
                  <a:pt x="6673" y="1383"/>
                  <a:pt x="3028" y="4070"/>
                  <a:pt x="1806" y="8011"/>
                </a:cubicBezTo>
                <a:lnTo>
                  <a:pt x="484" y="7601"/>
                </a:lnTo>
                <a:cubicBezTo>
                  <a:pt x="1886" y="3081"/>
                  <a:pt x="6067" y="-1"/>
                  <a:pt x="10800" y="0"/>
                </a:cubicBezTo>
                <a:cubicBezTo>
                  <a:pt x="16683" y="0"/>
                  <a:pt x="21484" y="4709"/>
                  <a:pt x="21598" y="10592"/>
                </a:cubicBezTo>
                <a:lnTo>
                  <a:pt x="24297" y="10540"/>
                </a:lnTo>
                <a:lnTo>
                  <a:pt x="20971" y="13997"/>
                </a:lnTo>
                <a:lnTo>
                  <a:pt x="17514" y="10670"/>
                </a:lnTo>
                <a:lnTo>
                  <a:pt x="20214" y="10619"/>
                </a:lnTo>
                <a:close/>
              </a:path>
            </a:pathLst>
          </a:custGeom>
          <a:solidFill>
            <a:srgbClr val="9933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546" name="AutoShape 330"/>
          <p:cNvSpPr>
            <a:spLocks noChangeArrowheads="1"/>
          </p:cNvSpPr>
          <p:nvPr/>
        </p:nvSpPr>
        <p:spPr bwMode="auto">
          <a:xfrm rot="10094619" flipH="1">
            <a:off x="7086600" y="3429000"/>
            <a:ext cx="1589088" cy="1219200"/>
          </a:xfrm>
          <a:custGeom>
            <a:avLst/>
            <a:gdLst>
              <a:gd name="G0" fmla="+- -72179 0 0"/>
              <a:gd name="G1" fmla="+- -10667492 0 0"/>
              <a:gd name="G2" fmla="+- -72179 0 -10667492"/>
              <a:gd name="G3" fmla="+- 10800 0 0"/>
              <a:gd name="G4" fmla="+- 0 0 -72179"/>
              <a:gd name="T0" fmla="*/ 360 256 1"/>
              <a:gd name="T1" fmla="*/ 0 256 1"/>
              <a:gd name="G5" fmla="+- G2 T0 T1"/>
              <a:gd name="G6" fmla="?: G2 G2 G5"/>
              <a:gd name="G7" fmla="+- 0 0 G6"/>
              <a:gd name="G8" fmla="+- 9416 0 0"/>
              <a:gd name="G9" fmla="+- 0 0 -10667492"/>
              <a:gd name="G10" fmla="+- 9416 0 2700"/>
              <a:gd name="G11" fmla="cos G10 -72179"/>
              <a:gd name="G12" fmla="sin G10 -72179"/>
              <a:gd name="G13" fmla="cos 13500 -72179"/>
              <a:gd name="G14" fmla="sin 13500 -72179"/>
              <a:gd name="G15" fmla="+- G11 10800 0"/>
              <a:gd name="G16" fmla="+- G12 10800 0"/>
              <a:gd name="G17" fmla="+- G13 10800 0"/>
              <a:gd name="G18" fmla="+- G14 10800 0"/>
              <a:gd name="G19" fmla="*/ 9416 1 2"/>
              <a:gd name="G20" fmla="+- G19 5400 0"/>
              <a:gd name="G21" fmla="cos G20 -72179"/>
              <a:gd name="G22" fmla="sin G20 -72179"/>
              <a:gd name="G23" fmla="+- G21 10800 0"/>
              <a:gd name="G24" fmla="+- G12 G23 G22"/>
              <a:gd name="G25" fmla="+- G22 G23 G11"/>
              <a:gd name="G26" fmla="cos 10800 -72179"/>
              <a:gd name="G27" fmla="sin 10800 -72179"/>
              <a:gd name="G28" fmla="cos 9416 -72179"/>
              <a:gd name="G29" fmla="sin 9416 -72179"/>
              <a:gd name="G30" fmla="+- G26 10800 0"/>
              <a:gd name="G31" fmla="+- G27 10800 0"/>
              <a:gd name="G32" fmla="+- G28 10800 0"/>
              <a:gd name="G33" fmla="+- G29 10800 0"/>
              <a:gd name="G34" fmla="+- G19 5400 0"/>
              <a:gd name="G35" fmla="cos G34 -10667492"/>
              <a:gd name="G36" fmla="sin G34 -10667492"/>
              <a:gd name="G37" fmla="+/ -10667492 -72179 2"/>
              <a:gd name="T2" fmla="*/ 180 256 1"/>
              <a:gd name="T3" fmla="*/ 0 256 1"/>
              <a:gd name="G38" fmla="+- G37 T2 T3"/>
              <a:gd name="G39" fmla="?: G2 G37 G38"/>
              <a:gd name="G40" fmla="cos 10800 G39"/>
              <a:gd name="G41" fmla="sin 10800 G39"/>
              <a:gd name="G42" fmla="cos 9416 G39"/>
              <a:gd name="G43" fmla="sin 9416 G39"/>
              <a:gd name="G44" fmla="+- G40 10800 0"/>
              <a:gd name="G45" fmla="+- G41 10800 0"/>
              <a:gd name="G46" fmla="+- G42 10800 0"/>
              <a:gd name="G47" fmla="+- G43 10800 0"/>
              <a:gd name="G48" fmla="+- G35 10800 0"/>
              <a:gd name="G49" fmla="+- G36 10800 0"/>
              <a:gd name="T4" fmla="*/ 12314 w 21600"/>
              <a:gd name="T5" fmla="*/ 106 h 21600"/>
              <a:gd name="T6" fmla="*/ 1145 w 21600"/>
              <a:gd name="T7" fmla="*/ 7806 h 21600"/>
              <a:gd name="T8" fmla="*/ 12120 w 21600"/>
              <a:gd name="T9" fmla="*/ 1477 h 21600"/>
              <a:gd name="T10" fmla="*/ 24297 w 21600"/>
              <a:gd name="T11" fmla="*/ 10540 h 21600"/>
              <a:gd name="T12" fmla="*/ 20971 w 21600"/>
              <a:gd name="T13" fmla="*/ 13997 h 21600"/>
              <a:gd name="T14" fmla="*/ 17514 w 21600"/>
              <a:gd name="T15" fmla="*/ 10670 h 21600"/>
              <a:gd name="T16" fmla="*/ 3163 w 21600"/>
              <a:gd name="T17" fmla="*/ 3163 h 21600"/>
              <a:gd name="T18" fmla="*/ 18437 w 21600"/>
              <a:gd name="T19" fmla="*/ 18437 h 21600"/>
            </a:gdLst>
            <a:ahLst/>
            <a:cxnLst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>
                <a:moveTo>
                  <a:pt x="20214" y="10619"/>
                </a:moveTo>
                <a:cubicBezTo>
                  <a:pt x="20115" y="5490"/>
                  <a:pt x="15929" y="1384"/>
                  <a:pt x="10800" y="1384"/>
                </a:cubicBezTo>
                <a:cubicBezTo>
                  <a:pt x="6673" y="1383"/>
                  <a:pt x="3028" y="4070"/>
                  <a:pt x="1806" y="8011"/>
                </a:cubicBezTo>
                <a:lnTo>
                  <a:pt x="484" y="7601"/>
                </a:lnTo>
                <a:cubicBezTo>
                  <a:pt x="1886" y="3081"/>
                  <a:pt x="6067" y="-1"/>
                  <a:pt x="10800" y="0"/>
                </a:cubicBezTo>
                <a:cubicBezTo>
                  <a:pt x="16683" y="0"/>
                  <a:pt x="21484" y="4709"/>
                  <a:pt x="21598" y="10592"/>
                </a:cubicBezTo>
                <a:lnTo>
                  <a:pt x="24297" y="10540"/>
                </a:lnTo>
                <a:lnTo>
                  <a:pt x="20971" y="13997"/>
                </a:lnTo>
                <a:lnTo>
                  <a:pt x="17514" y="10670"/>
                </a:lnTo>
                <a:lnTo>
                  <a:pt x="20214" y="10619"/>
                </a:lnTo>
                <a:close/>
              </a:path>
            </a:pathLst>
          </a:custGeom>
          <a:solidFill>
            <a:srgbClr val="9933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547" name="Rectangle 331"/>
          <p:cNvSpPr>
            <a:spLocks noChangeArrowheads="1"/>
          </p:cNvSpPr>
          <p:nvPr/>
        </p:nvSpPr>
        <p:spPr bwMode="auto">
          <a:xfrm>
            <a:off x="5638800" y="4267200"/>
            <a:ext cx="2514600" cy="8382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pPr algn="ctr">
              <a:spcBef>
                <a:spcPct val="0"/>
              </a:spcBef>
              <a:buFontTx/>
              <a:buNone/>
            </a:pPr>
            <a:r>
              <a:rPr lang="en-GB" sz="1800" b="0" dirty="0">
                <a:solidFill>
                  <a:schemeClr val="tx1"/>
                </a:solidFill>
              </a:rPr>
              <a:t>some bits get flipped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GB" sz="1800" b="0" dirty="0">
                <a:solidFill>
                  <a:schemeClr val="tx1"/>
                </a:solidFill>
              </a:rPr>
              <a:t>(because of the noise)</a:t>
            </a:r>
            <a:endParaRPr lang="en-US" sz="18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5520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45" grpId="0" animBg="1"/>
      <p:bldP spid="9546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r>
              <a:rPr lang="en-GB"/>
              <a:t>Bounded-Storage Model</a:t>
            </a:r>
            <a:endParaRPr lang="en-US"/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1143000"/>
            <a:ext cx="8229600" cy="609600"/>
          </a:xfrm>
        </p:spPr>
        <p:txBody>
          <a:bodyPr/>
          <a:lstStyle/>
          <a:p>
            <a:pPr>
              <a:buFontTx/>
              <a:buNone/>
            </a:pPr>
            <a:r>
              <a:rPr lang="en-GB" sz="2400"/>
              <a:t>Another idea: bound the size of adversary’s memory</a:t>
            </a:r>
            <a:endParaRPr lang="en-US" sz="2400"/>
          </a:p>
        </p:txBody>
      </p:sp>
      <p:pic>
        <p:nvPicPr>
          <p:cNvPr id="21508" name="Picture 4" descr="MCj04114660000[1]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86600" y="3886200"/>
            <a:ext cx="1401763" cy="1457325"/>
          </a:xfrm>
          <a:prstGeom prst="rect">
            <a:avLst/>
          </a:prstGeom>
          <a:noFill/>
        </p:spPr>
      </p:pic>
      <p:pic>
        <p:nvPicPr>
          <p:cNvPr id="21509" name="Picture 5" descr="MCj04359410000[1]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981200" y="5486400"/>
            <a:ext cx="1841500" cy="1273175"/>
          </a:xfrm>
          <a:prstGeom prst="rect">
            <a:avLst/>
          </a:prstGeom>
          <a:noFill/>
        </p:spPr>
      </p:pic>
      <p:pic>
        <p:nvPicPr>
          <p:cNvPr id="21510" name="Picture 6" descr="MCj04158080000[1]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57200" y="3810000"/>
            <a:ext cx="1368425" cy="1438275"/>
          </a:xfrm>
          <a:prstGeom prst="rect">
            <a:avLst/>
          </a:prstGeom>
          <a:noFill/>
        </p:spPr>
      </p:pic>
      <p:sp>
        <p:nvSpPr>
          <p:cNvPr id="21511" name="Line 7"/>
          <p:cNvSpPr>
            <a:spLocks noChangeShapeType="1"/>
          </p:cNvSpPr>
          <p:nvPr/>
        </p:nvSpPr>
        <p:spPr bwMode="auto">
          <a:xfrm>
            <a:off x="1981200" y="4419600"/>
            <a:ext cx="4953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pic>
        <p:nvPicPr>
          <p:cNvPr id="21515" name="Picture 11" descr="MCj04348570000[1]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352800" y="1752600"/>
            <a:ext cx="1447800" cy="1447800"/>
          </a:xfrm>
          <a:prstGeom prst="rect">
            <a:avLst/>
          </a:prstGeom>
          <a:noFill/>
        </p:spPr>
      </p:pic>
      <p:sp>
        <p:nvSpPr>
          <p:cNvPr id="21516" name="Text Box 12"/>
          <p:cNvSpPr txBox="1">
            <a:spLocks noChangeArrowheads="1"/>
          </p:cNvSpPr>
          <p:nvPr/>
        </p:nvSpPr>
        <p:spPr bwMode="auto">
          <a:xfrm>
            <a:off x="2590800" y="2514600"/>
            <a:ext cx="3441700" cy="701675"/>
          </a:xfrm>
          <a:prstGeom prst="rect">
            <a:avLst/>
          </a:prstGeom>
          <a:solidFill>
            <a:schemeClr val="bg1">
              <a:alpha val="56000"/>
            </a:schemeClr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  <a:buFontTx/>
              <a:buNone/>
            </a:pPr>
            <a:r>
              <a:rPr lang="pl-PL" sz="1000">
                <a:solidFill>
                  <a:schemeClr val="tx1"/>
                </a:solidFill>
                <a:latin typeface="Verdana" pitchFamily="34" charset="0"/>
              </a:rPr>
              <a:t>000110100111010010011010111001110111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pl-PL" sz="1000">
                <a:solidFill>
                  <a:schemeClr val="tx1"/>
                </a:solidFill>
                <a:latin typeface="Verdana" pitchFamily="34" charset="0"/>
              </a:rPr>
              <a:t>111010011101010101010010010100111100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pl-PL" sz="1000">
                <a:solidFill>
                  <a:schemeClr val="tx1"/>
                </a:solidFill>
                <a:latin typeface="Verdana" pitchFamily="34" charset="0"/>
              </a:rPr>
              <a:t>001001111111100010101001000101010010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pl-PL" sz="1000">
                <a:solidFill>
                  <a:schemeClr val="tx1"/>
                </a:solidFill>
                <a:latin typeface="Verdana" pitchFamily="34" charset="0"/>
              </a:rPr>
              <a:t>001010010100101011010101001010010101</a:t>
            </a:r>
            <a:endParaRPr lang="en-US" sz="1000">
              <a:solidFill>
                <a:schemeClr val="tx1"/>
              </a:solidFill>
              <a:latin typeface="Verdana" pitchFamily="34" charset="0"/>
            </a:endParaRPr>
          </a:p>
        </p:txBody>
      </p:sp>
      <p:pic>
        <p:nvPicPr>
          <p:cNvPr id="21517" name="Picture 13" descr="MCj02871210000[1]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162800" y="2895600"/>
            <a:ext cx="990600" cy="966788"/>
          </a:xfrm>
          <a:prstGeom prst="rect">
            <a:avLst/>
          </a:prstGeom>
          <a:noFill/>
        </p:spPr>
      </p:pic>
      <p:pic>
        <p:nvPicPr>
          <p:cNvPr id="21518" name="Picture 14" descr="MCj02871210000[1]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 flipH="1">
            <a:off x="609600" y="2895600"/>
            <a:ext cx="990600" cy="966788"/>
          </a:xfrm>
          <a:prstGeom prst="rect">
            <a:avLst/>
          </a:prstGeom>
          <a:noFill/>
        </p:spPr>
      </p:pic>
      <p:pic>
        <p:nvPicPr>
          <p:cNvPr id="21519" name="Picture 15" descr="MCj02871210000[1]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 flipH="1">
            <a:off x="2667000" y="4648200"/>
            <a:ext cx="990600" cy="966788"/>
          </a:xfrm>
          <a:prstGeom prst="rect">
            <a:avLst/>
          </a:prstGeom>
          <a:noFill/>
        </p:spPr>
      </p:pic>
      <p:sp>
        <p:nvSpPr>
          <p:cNvPr id="21520" name="Line 16"/>
          <p:cNvSpPr>
            <a:spLocks noChangeShapeType="1"/>
          </p:cNvSpPr>
          <p:nvPr/>
        </p:nvSpPr>
        <p:spPr bwMode="auto">
          <a:xfrm>
            <a:off x="2743200" y="3429000"/>
            <a:ext cx="3200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1522" name="Text Box 18"/>
          <p:cNvSpPr txBox="1">
            <a:spLocks noChangeArrowheads="1"/>
          </p:cNvSpPr>
          <p:nvPr/>
        </p:nvSpPr>
        <p:spPr bwMode="auto">
          <a:xfrm>
            <a:off x="2971800" y="3276600"/>
            <a:ext cx="2624138" cy="311150"/>
          </a:xfrm>
          <a:prstGeom prst="rect">
            <a:avLst/>
          </a:prstGeom>
          <a:solidFill>
            <a:srgbClr val="F4FAFA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  <a:buFontTx/>
              <a:buNone/>
            </a:pPr>
            <a:r>
              <a:rPr lang="en-GB" sz="1400" b="0">
                <a:solidFill>
                  <a:schemeClr val="tx1"/>
                </a:solidFill>
              </a:rPr>
              <a:t>too large to fit in Eve’s memory</a:t>
            </a:r>
            <a:endParaRPr lang="en-US" sz="1400" b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8987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16" grpId="0" animBg="1"/>
      <p:bldP spid="21520" grpId="0" animBg="1"/>
      <p:bldP spid="21522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Plan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57356" y="1643050"/>
            <a:ext cx="5929354" cy="4525963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Introduction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Historical ciphers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Information-theoretic security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Computational security</a:t>
            </a:r>
          </a:p>
          <a:p>
            <a:pPr marL="514350" indent="-514350">
              <a:buNone/>
            </a:pPr>
            <a:endParaRPr lang="en-US" dirty="0"/>
          </a:p>
        </p:txBody>
      </p:sp>
      <p:sp>
        <p:nvSpPr>
          <p:cNvPr id="4" name="Left Arrow 3"/>
          <p:cNvSpPr/>
          <p:nvPr/>
        </p:nvSpPr>
        <p:spPr>
          <a:xfrm flipH="1">
            <a:off x="398993" y="3070691"/>
            <a:ext cx="1214446" cy="714380"/>
          </a:xfrm>
          <a:prstGeom prst="lef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55691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F0853-9A07-4C18-8472-060467170188}" type="slidenum">
              <a:rPr lang="it-IT"/>
              <a:pPr/>
              <a:t>63</a:t>
            </a:fld>
            <a:endParaRPr lang="it-IT"/>
          </a:p>
        </p:txBody>
      </p:sp>
      <p:sp>
        <p:nvSpPr>
          <p:cNvPr id="66566" name="Rectangle 6"/>
          <p:cNvSpPr>
            <a:spLocks noChangeArrowheads="1"/>
          </p:cNvSpPr>
          <p:nvPr/>
        </p:nvSpPr>
        <p:spPr bwMode="auto">
          <a:xfrm>
            <a:off x="428596" y="4929198"/>
            <a:ext cx="8215370" cy="1285884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2400" dirty="0"/>
              <a:t>How can this be formalized?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sz="2400" dirty="0"/>
          </a:p>
          <a:p>
            <a:pPr algn="r">
              <a:lnSpc>
                <a:spcPct val="80000"/>
              </a:lnSpc>
              <a:buFontTx/>
              <a:buNone/>
            </a:pPr>
            <a:r>
              <a:rPr lang="en-US" sz="2400" dirty="0"/>
              <a:t>We will use the </a:t>
            </a:r>
            <a:r>
              <a:rPr lang="en-US" sz="2400" b="1" dirty="0">
                <a:solidFill>
                  <a:srgbClr val="002060"/>
                </a:solidFill>
              </a:rPr>
              <a:t>complexity theory</a:t>
            </a:r>
            <a:r>
              <a:rPr lang="en-US" sz="2400" dirty="0"/>
              <a:t>!</a:t>
            </a:r>
            <a:endParaRPr lang="pl-PL" sz="2400" dirty="0"/>
          </a:p>
        </p:txBody>
      </p:sp>
      <p:sp>
        <p:nvSpPr>
          <p:cNvPr id="66565" name="Rectangle 5"/>
          <p:cNvSpPr>
            <a:spLocks noChangeArrowheads="1"/>
          </p:cNvSpPr>
          <p:nvPr/>
        </p:nvSpPr>
        <p:spPr bwMode="auto">
          <a:xfrm>
            <a:off x="3124200" y="1643050"/>
            <a:ext cx="2819400" cy="1233486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anchor="ctr"/>
          <a:lstStyle/>
          <a:p>
            <a:pPr algn="ctr">
              <a:lnSpc>
                <a:spcPct val="80000"/>
              </a:lnSpc>
              <a:buFontTx/>
              <a:buNone/>
            </a:pPr>
            <a:r>
              <a:rPr lang="pl-PL" sz="2400" b="1" dirty="0"/>
              <a:t>perfect secrecy</a:t>
            </a:r>
            <a:r>
              <a:rPr lang="pl-PL" sz="2400" dirty="0"/>
              <a:t>:</a:t>
            </a:r>
          </a:p>
          <a:p>
            <a:pPr algn="ctr">
              <a:lnSpc>
                <a:spcPct val="80000"/>
              </a:lnSpc>
              <a:buFontTx/>
              <a:buNone/>
            </a:pPr>
            <a:r>
              <a:rPr lang="pl-PL" sz="2400" b="1" i="1" dirty="0">
                <a:solidFill>
                  <a:srgbClr val="FF0000"/>
                </a:solidFill>
              </a:rPr>
              <a:t>M</a:t>
            </a:r>
            <a:r>
              <a:rPr lang="pl-PL" sz="2400" dirty="0"/>
              <a:t> and </a:t>
            </a:r>
            <a:r>
              <a:rPr lang="pl-PL" sz="2400" b="1" dirty="0">
                <a:solidFill>
                  <a:srgbClr val="FF0000"/>
                </a:solidFill>
              </a:rPr>
              <a:t>Enc</a:t>
            </a:r>
            <a:r>
              <a:rPr lang="pl-PL" sz="2400" b="1" i="1" baseline="-25000" dirty="0">
                <a:solidFill>
                  <a:srgbClr val="FF0000"/>
                </a:solidFill>
              </a:rPr>
              <a:t>K</a:t>
            </a:r>
            <a:r>
              <a:rPr lang="pl-PL" sz="2400" b="1" dirty="0">
                <a:solidFill>
                  <a:srgbClr val="FF0000"/>
                </a:solidFill>
              </a:rPr>
              <a:t>(</a:t>
            </a:r>
            <a:r>
              <a:rPr lang="pl-PL" sz="2400" b="1" i="1" dirty="0">
                <a:solidFill>
                  <a:srgbClr val="FF0000"/>
                </a:solidFill>
              </a:rPr>
              <a:t>M</a:t>
            </a:r>
            <a:r>
              <a:rPr lang="pl-PL" sz="2400" b="1" dirty="0">
                <a:solidFill>
                  <a:srgbClr val="FF0000"/>
                </a:solidFill>
              </a:rPr>
              <a:t>)</a:t>
            </a:r>
          </a:p>
          <a:p>
            <a:pPr algn="ctr">
              <a:lnSpc>
                <a:spcPct val="80000"/>
              </a:lnSpc>
              <a:buFontTx/>
              <a:buNone/>
            </a:pPr>
            <a:r>
              <a:rPr lang="pl-PL" sz="2400" dirty="0"/>
              <a:t>are independent</a:t>
            </a:r>
            <a:endParaRPr lang="en-US" sz="2400" dirty="0"/>
          </a:p>
        </p:txBody>
      </p:sp>
      <p:sp>
        <p:nvSpPr>
          <p:cNvPr id="66562" name="Rectangle 2"/>
          <p:cNvSpPr>
            <a:spLocks noGrp="1" noChangeArrowheads="1"/>
          </p:cNvSpPr>
          <p:nvPr>
            <p:ph type="title"/>
          </p:nvPr>
        </p:nvSpPr>
        <p:spPr>
          <a:xfrm>
            <a:off x="500034" y="214290"/>
            <a:ext cx="8069584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How to reason about the bounded computing power?</a:t>
            </a:r>
          </a:p>
        </p:txBody>
      </p:sp>
      <p:sp>
        <p:nvSpPr>
          <p:cNvPr id="665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28596" y="3000372"/>
            <a:ext cx="8215370" cy="1785950"/>
          </a:xfrm>
          <a:solidFill>
            <a:schemeClr val="bg1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2400" dirty="0"/>
              <a:t>I</a:t>
            </a:r>
            <a:r>
              <a:rPr lang="pl-PL" sz="2400" dirty="0"/>
              <a:t>t is enough to require that</a:t>
            </a:r>
          </a:p>
          <a:p>
            <a:pPr algn="ctr">
              <a:lnSpc>
                <a:spcPct val="80000"/>
              </a:lnSpc>
              <a:buFontTx/>
              <a:buNone/>
            </a:pPr>
            <a:r>
              <a:rPr lang="pl-PL" sz="2400" b="1" i="1" dirty="0">
                <a:solidFill>
                  <a:srgbClr val="FF0000"/>
                </a:solidFill>
              </a:rPr>
              <a:t>M</a:t>
            </a:r>
            <a:r>
              <a:rPr lang="pl-PL" sz="2400" dirty="0"/>
              <a:t> and </a:t>
            </a:r>
            <a:r>
              <a:rPr lang="pl-PL" sz="2400" b="1" dirty="0">
                <a:solidFill>
                  <a:srgbClr val="FF0000"/>
                </a:solidFill>
              </a:rPr>
              <a:t>Enc</a:t>
            </a:r>
            <a:r>
              <a:rPr lang="pl-PL" sz="2400" b="1" i="1" baseline="-25000" dirty="0">
                <a:solidFill>
                  <a:srgbClr val="FF0000"/>
                </a:solidFill>
              </a:rPr>
              <a:t>K</a:t>
            </a:r>
            <a:r>
              <a:rPr lang="pl-PL" sz="2400" b="1" dirty="0">
                <a:solidFill>
                  <a:srgbClr val="FF0000"/>
                </a:solidFill>
              </a:rPr>
              <a:t>(</a:t>
            </a:r>
            <a:r>
              <a:rPr lang="pl-PL" sz="2400" b="1" i="1" dirty="0">
                <a:solidFill>
                  <a:srgbClr val="FF0000"/>
                </a:solidFill>
              </a:rPr>
              <a:t>M</a:t>
            </a:r>
            <a:r>
              <a:rPr lang="pl-PL" sz="2400" b="1" dirty="0">
                <a:solidFill>
                  <a:srgbClr val="FF0000"/>
                </a:solidFill>
              </a:rPr>
              <a:t>)</a:t>
            </a:r>
          </a:p>
          <a:p>
            <a:pPr algn="ctr">
              <a:lnSpc>
                <a:spcPct val="80000"/>
              </a:lnSpc>
              <a:buFontTx/>
              <a:buNone/>
            </a:pPr>
            <a:r>
              <a:rPr lang="pl-PL" sz="2400" dirty="0"/>
              <a:t>are independent </a:t>
            </a:r>
            <a:br>
              <a:rPr lang="en-US" sz="2400" dirty="0"/>
            </a:br>
            <a:r>
              <a:rPr lang="en-US" sz="2400" dirty="0"/>
              <a:t>“</a:t>
            </a:r>
            <a:r>
              <a:rPr lang="pl-PL" sz="2400" b="1" i="1" dirty="0"/>
              <a:t>from the point of view</a:t>
            </a:r>
            <a:r>
              <a:rPr lang="en-US" sz="2400" b="1" i="1" dirty="0"/>
              <a:t> of a computationally-limited adversary</a:t>
            </a:r>
            <a:r>
              <a:rPr lang="pl-PL" sz="2400" dirty="0"/>
              <a:t>’’</a:t>
            </a:r>
            <a:r>
              <a:rPr lang="en-US" sz="2400" dirty="0"/>
              <a:t>.</a:t>
            </a:r>
            <a:br>
              <a:rPr lang="en-US" sz="2400" dirty="0"/>
            </a:br>
            <a:endParaRPr lang="en-US" sz="2400" dirty="0"/>
          </a:p>
          <a:p>
            <a:pPr>
              <a:lnSpc>
                <a:spcPct val="80000"/>
              </a:lnSpc>
              <a:buFontTx/>
              <a:buNone/>
            </a:pPr>
            <a:endParaRPr lang="pl-PL" sz="2400" dirty="0"/>
          </a:p>
          <a:p>
            <a:pPr>
              <a:lnSpc>
                <a:spcPct val="80000"/>
              </a:lnSpc>
              <a:buFontTx/>
              <a:buNone/>
            </a:pPr>
            <a:endParaRPr lang="pl-PL" sz="2400" dirty="0"/>
          </a:p>
          <a:p>
            <a:pPr>
              <a:lnSpc>
                <a:spcPct val="80000"/>
              </a:lnSpc>
              <a:buFontTx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350492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566" grpId="0" animBg="1"/>
      <p:bldP spid="66565" grpId="0" animBg="1"/>
      <p:bldP spid="66563" grpId="0" build="p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534400" cy="1143000"/>
          </a:xfrm>
        </p:spPr>
        <p:txBody>
          <a:bodyPr>
            <a:normAutofit/>
          </a:bodyPr>
          <a:lstStyle/>
          <a:p>
            <a:r>
              <a:rPr lang="pl-PL" sz="4000" dirty="0"/>
              <a:t>R</a:t>
            </a:r>
            <a:r>
              <a:rPr lang="en-GB" sz="4000" dirty="0" err="1"/>
              <a:t>eal</a:t>
            </a:r>
            <a:r>
              <a:rPr lang="en-GB" sz="4000" dirty="0"/>
              <a:t> cryptography starts here:</a:t>
            </a:r>
            <a:endParaRPr lang="en-US" sz="4000" dirty="0"/>
          </a:p>
        </p:txBody>
      </p:sp>
      <p:sp>
        <p:nvSpPr>
          <p:cNvPr id="22542" name="Text Box 14"/>
          <p:cNvSpPr txBox="1">
            <a:spLocks noChangeArrowheads="1"/>
          </p:cNvSpPr>
          <p:nvPr/>
        </p:nvSpPr>
        <p:spPr bwMode="auto">
          <a:xfrm>
            <a:off x="2714612" y="1714488"/>
            <a:ext cx="5143536" cy="461665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spcBef>
                <a:spcPct val="0"/>
              </a:spcBef>
              <a:buFontTx/>
              <a:buNone/>
            </a:pPr>
            <a:r>
              <a:rPr lang="en-GB" sz="2400" b="1" dirty="0">
                <a:solidFill>
                  <a:schemeClr val="tx1"/>
                </a:solidFill>
              </a:rPr>
              <a:t>Eve is computationally-bounded</a:t>
            </a:r>
            <a:endParaRPr lang="en-US" sz="2400" b="1" dirty="0">
              <a:solidFill>
                <a:schemeClr val="tx1"/>
              </a:solidFill>
            </a:endParaRPr>
          </a:p>
        </p:txBody>
      </p:sp>
      <p:pic>
        <p:nvPicPr>
          <p:cNvPr id="22533" name="Picture 5" descr="MCj04359410000[1]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1371600"/>
            <a:ext cx="1841500" cy="1273175"/>
          </a:xfrm>
          <a:prstGeom prst="rect">
            <a:avLst/>
          </a:prstGeom>
          <a:noFill/>
        </p:spPr>
      </p:pic>
      <p:sp>
        <p:nvSpPr>
          <p:cNvPr id="10" name="TextBox 9"/>
          <p:cNvSpPr txBox="1"/>
          <p:nvPr/>
        </p:nvSpPr>
        <p:spPr>
          <a:xfrm>
            <a:off x="500034" y="3357562"/>
            <a:ext cx="778674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We will construct schemes that in </a:t>
            </a:r>
            <a:r>
              <a:rPr lang="en-US" sz="2400" b="1" dirty="0">
                <a:solidFill>
                  <a:srgbClr val="0070C0"/>
                </a:solidFill>
              </a:rPr>
              <a:t>principle can be broken </a:t>
            </a:r>
            <a:r>
              <a:rPr lang="en-US" sz="2400" dirty="0"/>
              <a:t>if the adversary has a huge computing power.</a:t>
            </a:r>
          </a:p>
          <a:p>
            <a:endParaRPr lang="en-US" sz="2400" dirty="0"/>
          </a:p>
          <a:p>
            <a:r>
              <a:rPr lang="en-US" sz="2400" dirty="0"/>
              <a:t>For example, the adversary will be able to break the scheme by enumerating all possible secret keys. </a:t>
            </a:r>
          </a:p>
          <a:p>
            <a:pPr algn="r"/>
            <a:r>
              <a:rPr lang="en-US" sz="2400" dirty="0"/>
              <a:t>(this is called a “</a:t>
            </a:r>
            <a:r>
              <a:rPr lang="en-US" sz="2400" b="1" dirty="0"/>
              <a:t>brute force attack</a:t>
            </a:r>
            <a:r>
              <a:rPr lang="en-US" sz="2400" dirty="0"/>
              <a:t>”)</a:t>
            </a:r>
          </a:p>
        </p:txBody>
      </p:sp>
    </p:spTree>
    <p:extLst>
      <p:ext uri="{BB962C8B-B14F-4D97-AF65-F5344CB8AC3E}">
        <p14:creationId xmlns:p14="http://schemas.microsoft.com/office/powerpoint/2010/main" val="441064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42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50" name="Rectangle 22"/>
          <p:cNvSpPr>
            <a:spLocks noChangeArrowheads="1"/>
          </p:cNvSpPr>
          <p:nvPr/>
        </p:nvSpPr>
        <p:spPr bwMode="auto">
          <a:xfrm>
            <a:off x="785786" y="3429000"/>
            <a:ext cx="7715304" cy="2133600"/>
          </a:xfrm>
          <a:prstGeom prst="rect">
            <a:avLst/>
          </a:prstGeom>
          <a:solidFill>
            <a:schemeClr val="bg1"/>
          </a:solidFill>
          <a:ln>
            <a:headEnd/>
            <a:tailEnd/>
          </a:ln>
          <a:effectLst>
            <a:glow rad="139700">
              <a:schemeClr val="accent6">
                <a:alpha val="75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anchor="ctr"/>
          <a:lstStyle/>
          <a:p>
            <a:pPr marL="342900" indent="-342900">
              <a:spcBef>
                <a:spcPct val="0"/>
              </a:spcBef>
              <a:buFontTx/>
              <a:buNone/>
            </a:pPr>
            <a:r>
              <a:rPr lang="en-GB" sz="2200" b="1" u="sng" dirty="0">
                <a:solidFill>
                  <a:srgbClr val="FF0000"/>
                </a:solidFill>
              </a:rPr>
              <a:t>Ideas</a:t>
            </a:r>
            <a:r>
              <a:rPr lang="en-GB" sz="2200" dirty="0"/>
              <a:t>:</a:t>
            </a:r>
          </a:p>
          <a:p>
            <a:pPr marL="342900" indent="-342900">
              <a:spcBef>
                <a:spcPct val="0"/>
              </a:spcBef>
              <a:buFont typeface="+mj-lt"/>
              <a:buAutoNum type="arabicPeriod"/>
            </a:pPr>
            <a:r>
              <a:rPr lang="en-GB" sz="2200" dirty="0"/>
              <a:t>“She has can use at most </a:t>
            </a:r>
            <a:r>
              <a:rPr lang="en-GB" sz="2200" b="1" dirty="0">
                <a:solidFill>
                  <a:srgbClr val="FF0000"/>
                </a:solidFill>
              </a:rPr>
              <a:t>1000 </a:t>
            </a:r>
            <a:r>
              <a:rPr lang="en-GB" sz="2200" b="1" dirty="0">
                <a:solidFill>
                  <a:srgbClr val="0070C0"/>
                </a:solidFill>
              </a:rPr>
              <a:t>Intel Core i9-13900K </a:t>
            </a:r>
            <a:r>
              <a:rPr lang="en-GB" sz="2200" dirty="0"/>
              <a:t>for at most </a:t>
            </a:r>
            <a:r>
              <a:rPr lang="en-GB" sz="2200" b="1" dirty="0">
                <a:solidFill>
                  <a:srgbClr val="FF0000"/>
                </a:solidFill>
              </a:rPr>
              <a:t>100</a:t>
            </a:r>
            <a:r>
              <a:rPr lang="en-GB" sz="2200" dirty="0">
                <a:solidFill>
                  <a:srgbClr val="FF0000"/>
                </a:solidFill>
              </a:rPr>
              <a:t> </a:t>
            </a:r>
            <a:r>
              <a:rPr lang="en-GB" sz="2200" dirty="0"/>
              <a:t>years...”</a:t>
            </a:r>
          </a:p>
          <a:p>
            <a:pPr marL="342900" indent="-342900">
              <a:spcBef>
                <a:spcPct val="0"/>
              </a:spcBef>
              <a:buFontTx/>
              <a:buAutoNum type="arabicPeriod"/>
            </a:pPr>
            <a:r>
              <a:rPr lang="en-GB" sz="2200" dirty="0"/>
              <a:t>“She can buy equipment worth </a:t>
            </a:r>
            <a:r>
              <a:rPr lang="en-GB" sz="2200" b="1" dirty="0">
                <a:solidFill>
                  <a:srgbClr val="0070C0"/>
                </a:solidFill>
              </a:rPr>
              <a:t>1 million euro </a:t>
            </a:r>
            <a:r>
              <a:rPr lang="en-GB" sz="2200" dirty="0"/>
              <a:t>and use it for </a:t>
            </a:r>
            <a:r>
              <a:rPr lang="en-GB" sz="2200" b="1" dirty="0">
                <a:solidFill>
                  <a:srgbClr val="FF0000"/>
                </a:solidFill>
              </a:rPr>
              <a:t>30</a:t>
            </a:r>
            <a:r>
              <a:rPr lang="en-GB" sz="2200" dirty="0">
                <a:solidFill>
                  <a:srgbClr val="FF0000"/>
                </a:solidFill>
              </a:rPr>
              <a:t> </a:t>
            </a:r>
            <a:r>
              <a:rPr lang="en-GB" sz="2200" dirty="0"/>
              <a:t>years..”.</a:t>
            </a:r>
          </a:p>
        </p:txBody>
      </p:sp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534400" cy="1143000"/>
          </a:xfrm>
        </p:spPr>
        <p:txBody>
          <a:bodyPr>
            <a:normAutofit/>
          </a:bodyPr>
          <a:lstStyle/>
          <a:p>
            <a:r>
              <a:rPr lang="en-US" sz="4000" dirty="0"/>
              <a:t>Computationally-bounded adversary</a:t>
            </a:r>
          </a:p>
        </p:txBody>
      </p:sp>
      <p:sp>
        <p:nvSpPr>
          <p:cNvPr id="22542" name="Text Box 14"/>
          <p:cNvSpPr txBox="1">
            <a:spLocks noChangeArrowheads="1"/>
          </p:cNvSpPr>
          <p:nvPr/>
        </p:nvSpPr>
        <p:spPr bwMode="auto">
          <a:xfrm>
            <a:off x="2714612" y="1714488"/>
            <a:ext cx="5143536" cy="461665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spcBef>
                <a:spcPct val="0"/>
              </a:spcBef>
              <a:buFontTx/>
              <a:buNone/>
            </a:pPr>
            <a:r>
              <a:rPr lang="en-GB" sz="2400" b="1" dirty="0">
                <a:solidFill>
                  <a:schemeClr val="tx1"/>
                </a:solidFill>
              </a:rPr>
              <a:t>Eve is computationally-bounded</a:t>
            </a:r>
            <a:endParaRPr lang="en-US" sz="2400" b="1" dirty="0">
              <a:solidFill>
                <a:schemeClr val="tx1"/>
              </a:solidFill>
            </a:endParaRPr>
          </a:p>
        </p:txBody>
      </p:sp>
      <p:pic>
        <p:nvPicPr>
          <p:cNvPr id="22533" name="Picture 5" descr="MCj04359410000[1]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1371600"/>
            <a:ext cx="1841500" cy="1273175"/>
          </a:xfrm>
          <a:prstGeom prst="rect">
            <a:avLst/>
          </a:prstGeom>
          <a:noFill/>
        </p:spPr>
      </p:pic>
      <p:sp>
        <p:nvSpPr>
          <p:cNvPr id="22547" name="Text Box 19"/>
          <p:cNvSpPr txBox="1">
            <a:spLocks noChangeArrowheads="1"/>
          </p:cNvSpPr>
          <p:nvPr/>
        </p:nvSpPr>
        <p:spPr bwMode="auto">
          <a:xfrm>
            <a:off x="1785918" y="5929330"/>
            <a:ext cx="5791200" cy="70485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>
              <a:spcBef>
                <a:spcPct val="0"/>
              </a:spcBef>
              <a:buFontTx/>
              <a:buNone/>
            </a:pPr>
            <a:r>
              <a:rPr lang="en-GB" sz="2000" dirty="0">
                <a:solidFill>
                  <a:schemeClr val="tx1"/>
                </a:solidFill>
              </a:rPr>
              <a:t>it’s hard to reason</a:t>
            </a:r>
            <a:br>
              <a:rPr lang="en-GB" sz="2000" dirty="0">
                <a:solidFill>
                  <a:schemeClr val="tx1"/>
                </a:solidFill>
              </a:rPr>
            </a:br>
            <a:r>
              <a:rPr lang="en-GB" sz="2000" dirty="0">
                <a:solidFill>
                  <a:schemeClr val="tx1"/>
                </a:solidFill>
              </a:rPr>
              <a:t>formally about it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8" name="Right Arrow 7"/>
          <p:cNvSpPr/>
          <p:nvPr/>
        </p:nvSpPr>
        <p:spPr>
          <a:xfrm rot="20011767">
            <a:off x="1817297" y="2362406"/>
            <a:ext cx="1537581" cy="181894"/>
          </a:xfrm>
          <a:prstGeom prst="right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57158" y="2857496"/>
            <a:ext cx="23695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spcBef>
                <a:spcPct val="0"/>
              </a:spcBef>
              <a:buFontTx/>
              <a:buNone/>
            </a:pPr>
            <a:r>
              <a:rPr lang="en-GB" dirty="0"/>
              <a:t>But what does it mean?</a:t>
            </a:r>
          </a:p>
        </p:txBody>
      </p:sp>
    </p:spTree>
    <p:extLst>
      <p:ext uri="{BB962C8B-B14F-4D97-AF65-F5344CB8AC3E}">
        <p14:creationId xmlns:p14="http://schemas.microsoft.com/office/powerpoint/2010/main" val="1127271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50" grpId="0" animBg="1"/>
      <p:bldP spid="22542" grpId="0" animBg="1"/>
      <p:bldP spid="22547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>
          <a:xfrm>
            <a:off x="500034" y="-214338"/>
            <a:ext cx="8229600" cy="1143000"/>
          </a:xfrm>
        </p:spPr>
        <p:txBody>
          <a:bodyPr/>
          <a:lstStyle/>
          <a:p>
            <a:r>
              <a:rPr lang="pl-PL" dirty="0"/>
              <a:t>A better idea</a:t>
            </a:r>
            <a:endParaRPr lang="en-US" dirty="0"/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4500570"/>
            <a:ext cx="8262966" cy="1421581"/>
          </a:xfr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normAutofit fontScale="92500" lnSpcReduction="20000"/>
          </a:bodyPr>
          <a:lstStyle/>
          <a:p>
            <a:pPr marL="609600" indent="-609600">
              <a:lnSpc>
                <a:spcPct val="80000"/>
              </a:lnSpc>
              <a:spcBef>
                <a:spcPct val="0"/>
              </a:spcBef>
              <a:buFontTx/>
              <a:buNone/>
            </a:pPr>
            <a:endParaRPr lang="en-US" sz="2000" dirty="0"/>
          </a:p>
          <a:p>
            <a:pPr marL="609600" indent="-609600">
              <a:lnSpc>
                <a:spcPct val="80000"/>
              </a:lnSpc>
              <a:spcBef>
                <a:spcPct val="0"/>
              </a:spcBef>
              <a:buFontTx/>
              <a:buNone/>
            </a:pPr>
            <a:r>
              <a:rPr lang="en-US" sz="2000" dirty="0"/>
              <a:t>We would need to specify exactly what we mean by a “</a:t>
            </a:r>
            <a:r>
              <a:rPr lang="en-US" sz="2000" b="1" dirty="0"/>
              <a:t>Turing Machine</a:t>
            </a:r>
            <a:r>
              <a:rPr lang="en-US" sz="2000" dirty="0"/>
              <a:t>”:</a:t>
            </a:r>
            <a:br>
              <a:rPr lang="en-US" sz="2000" dirty="0"/>
            </a:br>
            <a:endParaRPr lang="en-US" sz="2000" dirty="0"/>
          </a:p>
          <a:p>
            <a:pPr marL="609600" indent="-609600">
              <a:lnSpc>
                <a:spcPct val="80000"/>
              </a:lnSpc>
              <a:spcBef>
                <a:spcPct val="0"/>
              </a:spcBef>
            </a:pPr>
            <a:r>
              <a:rPr lang="en-US" sz="2000" b="1" dirty="0">
                <a:solidFill>
                  <a:srgbClr val="FF0000"/>
                </a:solidFill>
              </a:rPr>
              <a:t>how many tapes does it have?</a:t>
            </a:r>
          </a:p>
          <a:p>
            <a:pPr marL="609600" indent="-609600">
              <a:lnSpc>
                <a:spcPct val="80000"/>
              </a:lnSpc>
              <a:spcBef>
                <a:spcPct val="0"/>
              </a:spcBef>
            </a:pPr>
            <a:r>
              <a:rPr lang="en-US" sz="2000" dirty="0"/>
              <a:t>how does it access these tapes (maybe a “</a:t>
            </a:r>
            <a:r>
              <a:rPr lang="en-US" sz="2000" b="1" dirty="0"/>
              <a:t>random access memory</a:t>
            </a:r>
            <a:r>
              <a:rPr lang="en-US" sz="2000" dirty="0"/>
              <a:t>” is a more realistic model..)</a:t>
            </a:r>
          </a:p>
          <a:p>
            <a:pPr marL="609600" indent="-609600">
              <a:lnSpc>
                <a:spcPct val="80000"/>
              </a:lnSpc>
              <a:spcBef>
                <a:spcPct val="0"/>
              </a:spcBef>
            </a:pPr>
            <a:r>
              <a:rPr lang="en-US" sz="2000" dirty="0"/>
              <a:t>...</a:t>
            </a:r>
          </a:p>
        </p:txBody>
      </p:sp>
      <p:sp>
        <p:nvSpPr>
          <p:cNvPr id="6" name="Rectangle 5"/>
          <p:cNvSpPr/>
          <p:nvPr/>
        </p:nvSpPr>
        <p:spPr>
          <a:xfrm>
            <a:off x="428596" y="1000108"/>
            <a:ext cx="8215370" cy="58477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609600" indent="-609600" algn="ctr">
              <a:lnSpc>
                <a:spcPct val="80000"/>
              </a:lnSpc>
              <a:spcBef>
                <a:spcPct val="0"/>
              </a:spcBef>
              <a:buFontTx/>
              <a:buNone/>
            </a:pPr>
            <a:r>
              <a:rPr lang="en-US" sz="2000" dirty="0"/>
              <a:t>”</a:t>
            </a:r>
            <a:r>
              <a:rPr lang="pl-PL" sz="2000" dirty="0"/>
              <a:t>The adversary</a:t>
            </a:r>
            <a:r>
              <a:rPr lang="en-GB" sz="2000" dirty="0"/>
              <a:t> has access to a </a:t>
            </a:r>
            <a:r>
              <a:rPr lang="en-GB" sz="2000" b="1" dirty="0">
                <a:solidFill>
                  <a:srgbClr val="FF0000"/>
                </a:solidFill>
              </a:rPr>
              <a:t>Turing Machine</a:t>
            </a:r>
            <a:r>
              <a:rPr lang="en-GB" sz="2000" dirty="0">
                <a:solidFill>
                  <a:srgbClr val="FF0000"/>
                </a:solidFill>
              </a:rPr>
              <a:t> </a:t>
            </a:r>
            <a:r>
              <a:rPr lang="en-GB" sz="2000" dirty="0"/>
              <a:t>that can make at most </a:t>
            </a:r>
            <a:r>
              <a:rPr lang="en-GB" sz="2000" b="1" dirty="0">
                <a:solidFill>
                  <a:srgbClr val="FF0000"/>
                </a:solidFill>
              </a:rPr>
              <a:t>10</a:t>
            </a:r>
            <a:r>
              <a:rPr lang="en-GB" sz="2000" b="1" baseline="30000" dirty="0">
                <a:solidFill>
                  <a:srgbClr val="FF0000"/>
                </a:solidFill>
              </a:rPr>
              <a:t>30</a:t>
            </a:r>
            <a:r>
              <a:rPr lang="en-GB" sz="2000" dirty="0"/>
              <a:t> steps.”</a:t>
            </a:r>
          </a:p>
        </p:txBody>
      </p:sp>
      <p:sp>
        <p:nvSpPr>
          <p:cNvPr id="7" name="Rectangle 6"/>
          <p:cNvSpPr/>
          <p:nvPr/>
        </p:nvSpPr>
        <p:spPr>
          <a:xfrm>
            <a:off x="428596" y="2041746"/>
            <a:ext cx="8215370" cy="1815882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609600" indent="-609600">
              <a:lnSpc>
                <a:spcPct val="80000"/>
              </a:lnSpc>
              <a:spcBef>
                <a:spcPct val="0"/>
              </a:spcBef>
            </a:pPr>
            <a:endParaRPr lang="pl-PL" sz="2000" dirty="0"/>
          </a:p>
          <a:p>
            <a:pPr marL="609600" indent="-609600">
              <a:lnSpc>
                <a:spcPct val="80000"/>
              </a:lnSpc>
              <a:spcBef>
                <a:spcPct val="0"/>
              </a:spcBef>
              <a:buFontTx/>
              <a:buNone/>
            </a:pPr>
            <a:endParaRPr lang="pl-PL" sz="2000" dirty="0"/>
          </a:p>
          <a:p>
            <a:pPr marL="609600" indent="-609600" algn="ctr">
              <a:lnSpc>
                <a:spcPct val="80000"/>
              </a:lnSpc>
              <a:spcBef>
                <a:spcPct val="0"/>
              </a:spcBef>
              <a:buFontTx/>
              <a:buNone/>
            </a:pPr>
            <a:r>
              <a:rPr lang="en-US" sz="2000" dirty="0"/>
              <a:t>“</a:t>
            </a:r>
            <a:r>
              <a:rPr lang="pl-PL" sz="2000" dirty="0"/>
              <a:t>a system </a:t>
            </a:r>
            <a:r>
              <a:rPr lang="pl-PL" sz="2000" b="1" u="sng" dirty="0">
                <a:solidFill>
                  <a:srgbClr val="FF0000"/>
                </a:solidFill>
              </a:rPr>
              <a:t>X</a:t>
            </a:r>
            <a:r>
              <a:rPr lang="pl-PL" sz="2000" b="1" u="sng" dirty="0"/>
              <a:t> is </a:t>
            </a:r>
            <a:r>
              <a:rPr lang="pl-PL" sz="2000" b="1" u="sng" dirty="0">
                <a:solidFill>
                  <a:srgbClr val="FF0000"/>
                </a:solidFill>
              </a:rPr>
              <a:t>(t,</a:t>
            </a:r>
            <a:r>
              <a:rPr lang="el-GR" sz="2000" b="1" u="sng" dirty="0">
                <a:solidFill>
                  <a:srgbClr val="FF0000"/>
                </a:solidFill>
                <a:cs typeface="Arial" charset="0"/>
              </a:rPr>
              <a:t>ε</a:t>
            </a:r>
            <a:r>
              <a:rPr lang="pl-PL" sz="2000" b="1" u="sng" dirty="0">
                <a:solidFill>
                  <a:srgbClr val="FF0000"/>
                </a:solidFill>
                <a:cs typeface="Arial" charset="0"/>
              </a:rPr>
              <a:t>)</a:t>
            </a:r>
            <a:r>
              <a:rPr lang="en-US" sz="2000" b="1" u="sng" dirty="0"/>
              <a:t>-s</a:t>
            </a:r>
            <a:r>
              <a:rPr lang="pl-PL" sz="2000" b="1" u="sng" dirty="0"/>
              <a:t>ecure</a:t>
            </a:r>
            <a:r>
              <a:rPr lang="pl-PL" sz="2000" dirty="0"/>
              <a:t> if every </a:t>
            </a:r>
            <a:r>
              <a:rPr lang="pl-PL" sz="2000" b="1" dirty="0"/>
              <a:t>Turing Machine</a:t>
            </a:r>
            <a:r>
              <a:rPr lang="pl-PL" sz="2000" dirty="0"/>
              <a:t> </a:t>
            </a:r>
            <a:br>
              <a:rPr lang="pl-PL" sz="2000" dirty="0"/>
            </a:br>
            <a:endParaRPr lang="en-US" sz="2000" dirty="0"/>
          </a:p>
          <a:p>
            <a:pPr marL="609600" indent="-609600" algn="ctr">
              <a:lnSpc>
                <a:spcPct val="80000"/>
              </a:lnSpc>
              <a:spcBef>
                <a:spcPct val="0"/>
              </a:spcBef>
              <a:buFontTx/>
              <a:buNone/>
            </a:pPr>
            <a:r>
              <a:rPr lang="en-US" sz="2000" dirty="0"/>
              <a:t>that operates in</a:t>
            </a:r>
            <a:r>
              <a:rPr lang="pl-PL" sz="2000" dirty="0"/>
              <a:t> time</a:t>
            </a:r>
            <a:r>
              <a:rPr lang="en-US" sz="2000" dirty="0"/>
              <a:t> </a:t>
            </a:r>
            <a:r>
              <a:rPr lang="pl-PL" sz="2000" b="1" dirty="0">
                <a:solidFill>
                  <a:srgbClr val="FF0000"/>
                </a:solidFill>
              </a:rPr>
              <a:t>t</a:t>
            </a:r>
            <a:br>
              <a:rPr lang="pl-PL" sz="2000" dirty="0"/>
            </a:br>
            <a:endParaRPr lang="en-US" sz="2000" dirty="0"/>
          </a:p>
          <a:p>
            <a:pPr marL="609600" indent="-609600" algn="ctr">
              <a:lnSpc>
                <a:spcPct val="80000"/>
              </a:lnSpc>
              <a:spcBef>
                <a:spcPct val="0"/>
              </a:spcBef>
              <a:buFontTx/>
              <a:buNone/>
            </a:pPr>
            <a:r>
              <a:rPr lang="en-US" sz="2000" dirty="0"/>
              <a:t>can break it </a:t>
            </a:r>
            <a:r>
              <a:rPr lang="pl-PL" sz="2000" dirty="0"/>
              <a:t>with probability at most</a:t>
            </a:r>
            <a:r>
              <a:rPr lang="pl-PL" sz="2000" b="1" dirty="0">
                <a:solidFill>
                  <a:srgbClr val="993300"/>
                </a:solidFill>
              </a:rPr>
              <a:t> </a:t>
            </a:r>
            <a:r>
              <a:rPr lang="el-GR" sz="2000" b="1" dirty="0">
                <a:solidFill>
                  <a:srgbClr val="FF0000"/>
                </a:solidFill>
                <a:cs typeface="Arial" charset="0"/>
              </a:rPr>
              <a:t>ε</a:t>
            </a:r>
            <a:r>
              <a:rPr lang="en-US" sz="2000" dirty="0"/>
              <a:t>.”</a:t>
            </a:r>
          </a:p>
        </p:txBody>
      </p:sp>
      <p:sp>
        <p:nvSpPr>
          <p:cNvPr id="8" name="Rectangle 7"/>
          <p:cNvSpPr/>
          <p:nvPr/>
        </p:nvSpPr>
        <p:spPr>
          <a:xfrm>
            <a:off x="1670479" y="1894999"/>
            <a:ext cx="5888709" cy="338554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609600" indent="-609600" algn="ctr">
              <a:lnSpc>
                <a:spcPct val="80000"/>
              </a:lnSpc>
              <a:spcBef>
                <a:spcPct val="0"/>
              </a:spcBef>
              <a:buFontTx/>
              <a:buNone/>
            </a:pPr>
            <a:r>
              <a:rPr lang="pl-PL" sz="2000" b="1" dirty="0"/>
              <a:t>More generally</a:t>
            </a:r>
            <a:r>
              <a:rPr lang="pl-PL" sz="2000" dirty="0"/>
              <a:t>, we could have definitions of a type:</a:t>
            </a:r>
            <a:endParaRPr lang="en-US" sz="2000" dirty="0"/>
          </a:p>
        </p:txBody>
      </p:sp>
      <p:sp>
        <p:nvSpPr>
          <p:cNvPr id="9" name="Rectangle 8"/>
          <p:cNvSpPr/>
          <p:nvPr/>
        </p:nvSpPr>
        <p:spPr>
          <a:xfrm>
            <a:off x="2786050" y="4286256"/>
            <a:ext cx="3768660" cy="338554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marL="609600" indent="-609600" algn="ctr">
              <a:lnSpc>
                <a:spcPct val="80000"/>
              </a:lnSpc>
              <a:spcBef>
                <a:spcPct val="0"/>
              </a:spcBef>
              <a:buFontTx/>
              <a:buNone/>
            </a:pPr>
            <a:r>
              <a:rPr lang="en-US" sz="2000" dirty="0"/>
              <a:t>This would be quite precise, </a:t>
            </a:r>
            <a:r>
              <a:rPr lang="en-US" sz="2000" b="1" dirty="0"/>
              <a:t>but...</a:t>
            </a:r>
          </a:p>
        </p:txBody>
      </p:sp>
      <p:sp>
        <p:nvSpPr>
          <p:cNvPr id="10" name="Rectangle 9"/>
          <p:cNvSpPr/>
          <p:nvPr/>
        </p:nvSpPr>
        <p:spPr>
          <a:xfrm>
            <a:off x="2428860" y="6143644"/>
            <a:ext cx="600079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09600" indent="-609600" algn="r">
              <a:lnSpc>
                <a:spcPct val="80000"/>
              </a:lnSpc>
              <a:spcBef>
                <a:spcPct val="0"/>
              </a:spcBef>
              <a:buFontTx/>
              <a:buNone/>
            </a:pPr>
            <a:r>
              <a:rPr lang="en-US" sz="2000" i="1" u="sng" dirty="0"/>
              <a:t>Moreover, this approach often leads to </a:t>
            </a:r>
            <a:r>
              <a:rPr lang="en-US" sz="2000" b="1" i="1" u="sng" dirty="0">
                <a:solidFill>
                  <a:srgbClr val="FF0000"/>
                </a:solidFill>
              </a:rPr>
              <a:t>ugly formulas</a:t>
            </a:r>
            <a:r>
              <a:rPr lang="en-US" sz="2000" i="1" u="sng" dirty="0"/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574433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03" grpId="0" build="p" animBg="1"/>
      <p:bldP spid="7" grpId="0" animBg="1"/>
      <p:bldP spid="8" grpId="0" animBg="1"/>
      <p:bldP spid="9" grpId="0" animBg="1"/>
      <p:bldP spid="10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>
          <a:xfrm>
            <a:off x="285720" y="214290"/>
            <a:ext cx="7498080" cy="1143000"/>
          </a:xfrm>
        </p:spPr>
        <p:txBody>
          <a:bodyPr/>
          <a:lstStyle/>
          <a:p>
            <a:r>
              <a:rPr lang="en-US" dirty="0"/>
              <a:t>What to do?</a:t>
            </a:r>
          </a:p>
        </p:txBody>
      </p:sp>
      <p:sp>
        <p:nvSpPr>
          <p:cNvPr id="26629" name="Text Box 5"/>
          <p:cNvSpPr txBox="1">
            <a:spLocks noChangeArrowheads="1"/>
          </p:cNvSpPr>
          <p:nvPr/>
        </p:nvSpPr>
        <p:spPr bwMode="auto">
          <a:xfrm>
            <a:off x="428596" y="2000240"/>
            <a:ext cx="7929618" cy="2123658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lIns="365760" tIns="228600" anchor="ctr">
            <a:spAutoFit/>
          </a:bodyPr>
          <a:lstStyle/>
          <a:p>
            <a:pPr marL="342900" indent="-342900" algn="ctr">
              <a:spcBef>
                <a:spcPct val="0"/>
              </a:spcBef>
              <a:buFontTx/>
              <a:buNone/>
            </a:pPr>
            <a:endParaRPr lang="en-US" sz="2400" dirty="0">
              <a:solidFill>
                <a:schemeClr val="tx1"/>
              </a:solidFill>
            </a:endParaRPr>
          </a:p>
          <a:p>
            <a:pPr marL="342900" indent="-342900" algn="ctr">
              <a:spcBef>
                <a:spcPct val="0"/>
              </a:spcBef>
            </a:pPr>
            <a:r>
              <a:rPr lang="en-US" sz="2400" b="1" dirty="0">
                <a:solidFill>
                  <a:srgbClr val="FF0000"/>
                </a:solidFill>
              </a:rPr>
              <a:t>t</a:t>
            </a:r>
            <a:r>
              <a:rPr lang="en-US" sz="2400" b="0" dirty="0">
                <a:solidFill>
                  <a:schemeClr val="tx1"/>
                </a:solidFill>
              </a:rPr>
              <a:t> steps of a Turing Machine </a:t>
            </a:r>
            <a:r>
              <a:rPr lang="en-US" sz="2400" dirty="0">
                <a:solidFill>
                  <a:schemeClr val="tx1"/>
                </a:solidFill>
                <a:latin typeface="SFRM1095"/>
              </a:rPr>
              <a:t>→</a:t>
            </a:r>
            <a:r>
              <a:rPr lang="en-US" sz="2400" b="0" dirty="0">
                <a:solidFill>
                  <a:schemeClr val="tx1"/>
                </a:solidFill>
              </a:rPr>
              <a:t> “</a:t>
            </a:r>
            <a:r>
              <a:rPr lang="en-US" sz="2400" b="1" dirty="0">
                <a:solidFill>
                  <a:srgbClr val="FF0000"/>
                </a:solidFill>
              </a:rPr>
              <a:t>efficient computation</a:t>
            </a:r>
            <a:r>
              <a:rPr lang="en-US" sz="2400" b="0" dirty="0">
                <a:solidFill>
                  <a:schemeClr val="tx1"/>
                </a:solidFill>
              </a:rPr>
              <a:t>”</a:t>
            </a:r>
            <a:br>
              <a:rPr lang="en-US" sz="2400" b="0" dirty="0">
                <a:solidFill>
                  <a:schemeClr val="tx1"/>
                </a:solidFill>
              </a:rPr>
            </a:br>
            <a:endParaRPr lang="en-US" sz="2400" b="0" dirty="0">
              <a:solidFill>
                <a:schemeClr val="tx1"/>
              </a:solidFill>
            </a:endParaRPr>
          </a:p>
          <a:p>
            <a:pPr marL="342900" indent="-342900" algn="ctr">
              <a:spcBef>
                <a:spcPct val="0"/>
              </a:spcBef>
            </a:pPr>
            <a:r>
              <a:rPr lang="el-GR" sz="2400" b="1" dirty="0">
                <a:solidFill>
                  <a:srgbClr val="FF0000"/>
                </a:solidFill>
              </a:rPr>
              <a:t>ε</a:t>
            </a:r>
            <a:r>
              <a:rPr lang="en-US" sz="2400" b="0" dirty="0">
                <a:solidFill>
                  <a:schemeClr val="tx1"/>
                </a:solidFill>
              </a:rPr>
              <a:t> </a:t>
            </a:r>
            <a:r>
              <a:rPr lang="en-US" sz="2400" dirty="0">
                <a:solidFill>
                  <a:schemeClr val="tx1"/>
                </a:solidFill>
                <a:latin typeface="SFRM1095"/>
              </a:rPr>
              <a:t>→</a:t>
            </a:r>
            <a:r>
              <a:rPr lang="en-US" sz="2400" b="0" dirty="0">
                <a:solidFill>
                  <a:schemeClr val="tx1"/>
                </a:solidFill>
              </a:rPr>
              <a:t> a value “</a:t>
            </a:r>
            <a:r>
              <a:rPr lang="en-US" sz="2400" b="1" dirty="0">
                <a:solidFill>
                  <a:srgbClr val="FF0000"/>
                </a:solidFill>
              </a:rPr>
              <a:t>very close to zero</a:t>
            </a:r>
            <a:r>
              <a:rPr lang="en-US" sz="2400" b="0" dirty="0">
                <a:solidFill>
                  <a:schemeClr val="tx1"/>
                </a:solidFill>
              </a:rPr>
              <a:t>”.</a:t>
            </a:r>
          </a:p>
          <a:p>
            <a:pPr marL="342900" indent="-342900">
              <a:spcBef>
                <a:spcPct val="0"/>
              </a:spcBef>
              <a:buFontTx/>
              <a:buNone/>
            </a:pPr>
            <a:endParaRPr lang="en-US" sz="2400" b="0" dirty="0">
              <a:solidFill>
                <a:schemeClr val="tx1"/>
              </a:solidFill>
            </a:endParaRPr>
          </a:p>
        </p:txBody>
      </p:sp>
      <p:sp>
        <p:nvSpPr>
          <p:cNvPr id="26630" name="Text Box 6"/>
          <p:cNvSpPr txBox="1">
            <a:spLocks noChangeArrowheads="1"/>
          </p:cNvSpPr>
          <p:nvPr/>
        </p:nvSpPr>
        <p:spPr bwMode="auto">
          <a:xfrm>
            <a:off x="500034" y="4643446"/>
            <a:ext cx="7858180" cy="1384995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365760" tIns="228600" anchor="ctr">
            <a:spAutoFit/>
          </a:bodyPr>
          <a:lstStyle/>
          <a:p>
            <a:pPr marL="342900" indent="-342900" algn="ctr">
              <a:spcBef>
                <a:spcPct val="0"/>
              </a:spcBef>
              <a:buFontTx/>
              <a:buNone/>
            </a:pPr>
            <a:r>
              <a:rPr lang="en-US" sz="2400" b="1" dirty="0">
                <a:solidFill>
                  <a:schemeClr val="tx1"/>
                </a:solidFill>
              </a:rPr>
              <a:t>How to formalize it?</a:t>
            </a:r>
          </a:p>
          <a:p>
            <a:pPr marL="342900" indent="-342900" algn="ctr">
              <a:spcBef>
                <a:spcPct val="0"/>
              </a:spcBef>
              <a:buFontTx/>
              <a:buNone/>
            </a:pPr>
            <a:endParaRPr lang="en-US" sz="2400" dirty="0">
              <a:solidFill>
                <a:schemeClr val="tx1"/>
              </a:solidFill>
            </a:endParaRPr>
          </a:p>
          <a:p>
            <a:pPr marL="342900" indent="-342900" algn="r">
              <a:spcBef>
                <a:spcPct val="0"/>
              </a:spcBef>
              <a:buFontTx/>
              <a:buNone/>
            </a:pPr>
            <a:r>
              <a:rPr lang="en-US" sz="2400" b="0" dirty="0">
                <a:solidFill>
                  <a:schemeClr val="tx1"/>
                </a:solidFill>
              </a:rPr>
              <a:t>Use the </a:t>
            </a:r>
            <a:r>
              <a:rPr lang="en-US" sz="2400" b="1" dirty="0" err="1">
                <a:solidFill>
                  <a:srgbClr val="FF0000"/>
                </a:solidFill>
              </a:rPr>
              <a:t>asymptotics</a:t>
            </a:r>
            <a:r>
              <a:rPr lang="en-US" sz="2400" b="0" dirty="0">
                <a:solidFill>
                  <a:schemeClr val="tx1"/>
                </a:solidFill>
              </a:rPr>
              <a:t>!</a:t>
            </a:r>
          </a:p>
        </p:txBody>
      </p:sp>
      <p:sp>
        <p:nvSpPr>
          <p:cNvPr id="6" name="Rectangle 5"/>
          <p:cNvSpPr/>
          <p:nvPr/>
        </p:nvSpPr>
        <p:spPr>
          <a:xfrm>
            <a:off x="4071934" y="1643050"/>
            <a:ext cx="819135" cy="46166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342900" indent="-342900" algn="ctr">
              <a:spcBef>
                <a:spcPct val="0"/>
              </a:spcBef>
              <a:buFontTx/>
              <a:buNone/>
            </a:pPr>
            <a:r>
              <a:rPr lang="en-US" sz="2400" dirty="0"/>
              <a:t>Idea: </a:t>
            </a:r>
          </a:p>
        </p:txBody>
      </p:sp>
    </p:spTree>
    <p:extLst>
      <p:ext uri="{BB962C8B-B14F-4D97-AF65-F5344CB8AC3E}">
        <p14:creationId xmlns:p14="http://schemas.microsoft.com/office/powerpoint/2010/main" val="2141809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30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/>
              <a:t>Efficiently computable?</a:t>
            </a:r>
          </a:p>
        </p:txBody>
      </p:sp>
      <p:sp>
        <p:nvSpPr>
          <p:cNvPr id="24580" name="Rectangle 4"/>
          <p:cNvSpPr>
            <a:spLocks noChangeArrowheads="1"/>
          </p:cNvSpPr>
          <p:nvPr/>
        </p:nvSpPr>
        <p:spPr bwMode="auto">
          <a:xfrm>
            <a:off x="304800" y="5562600"/>
            <a:ext cx="8001000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>
              <a:lnSpc>
                <a:spcPct val="80000"/>
              </a:lnSpc>
              <a:buFontTx/>
              <a:buNone/>
            </a:pPr>
            <a:endParaRPr lang="en-US" b="0">
              <a:solidFill>
                <a:schemeClr val="tx1"/>
              </a:solidFill>
            </a:endParaRPr>
          </a:p>
        </p:txBody>
      </p:sp>
      <p:sp>
        <p:nvSpPr>
          <p:cNvPr id="24585" name="Text Box 9"/>
          <p:cNvSpPr txBox="1">
            <a:spLocks noChangeArrowheads="1"/>
          </p:cNvSpPr>
          <p:nvPr/>
        </p:nvSpPr>
        <p:spPr bwMode="auto">
          <a:xfrm>
            <a:off x="4655671" y="1553289"/>
            <a:ext cx="4107329" cy="83099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anchor="ctr" anchorCtr="1">
            <a:spAutoFit/>
          </a:bodyPr>
          <a:lstStyle/>
          <a:p>
            <a:pPr algn="ctr">
              <a:lnSpc>
                <a:spcPct val="80000"/>
              </a:lnSpc>
              <a:buFontTx/>
              <a:buNone/>
            </a:pPr>
            <a:r>
              <a:rPr lang="en-US" sz="2000" b="0" dirty="0">
                <a:solidFill>
                  <a:schemeClr val="tx1"/>
                </a:solidFill>
              </a:rPr>
              <a:t>“polynomial-time computable</a:t>
            </a:r>
          </a:p>
          <a:p>
            <a:pPr algn="ctr">
              <a:lnSpc>
                <a:spcPct val="80000"/>
              </a:lnSpc>
              <a:buFontTx/>
              <a:buNone/>
            </a:pPr>
            <a:r>
              <a:rPr lang="en-US" sz="2000" b="0" dirty="0">
                <a:solidFill>
                  <a:schemeClr val="tx1"/>
                </a:solidFill>
              </a:rPr>
              <a:t>on a </a:t>
            </a:r>
            <a:r>
              <a:rPr lang="en-US" sz="2000" b="1" dirty="0">
                <a:solidFill>
                  <a:srgbClr val="0070C0"/>
                </a:solidFill>
              </a:rPr>
              <a:t>Probabilistic</a:t>
            </a:r>
            <a:r>
              <a:rPr lang="en-US" sz="2000" b="0" dirty="0">
                <a:solidFill>
                  <a:schemeClr val="tx1"/>
                </a:solidFill>
              </a:rPr>
              <a:t> </a:t>
            </a:r>
            <a:r>
              <a:rPr lang="en-US" sz="2000" b="1" dirty="0">
                <a:solidFill>
                  <a:srgbClr val="0070C0"/>
                </a:solidFill>
              </a:rPr>
              <a:t>Turing Machine</a:t>
            </a:r>
            <a:r>
              <a:rPr lang="en-US" sz="2000" b="0" dirty="0">
                <a:solidFill>
                  <a:schemeClr val="tx1"/>
                </a:solidFill>
              </a:rPr>
              <a:t>”</a:t>
            </a:r>
          </a:p>
        </p:txBody>
      </p:sp>
      <p:sp>
        <p:nvSpPr>
          <p:cNvPr id="24586" name="Text Box 10"/>
          <p:cNvSpPr txBox="1">
            <a:spLocks noChangeArrowheads="1"/>
          </p:cNvSpPr>
          <p:nvPr/>
        </p:nvSpPr>
        <p:spPr bwMode="auto">
          <a:xfrm>
            <a:off x="838200" y="1676400"/>
            <a:ext cx="2803525" cy="4064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>
              <a:spcBef>
                <a:spcPct val="0"/>
              </a:spcBef>
              <a:buFontTx/>
              <a:buNone/>
            </a:pPr>
            <a:r>
              <a:rPr lang="en-US" sz="2000" b="0" dirty="0">
                <a:solidFill>
                  <a:schemeClr val="tx1"/>
                </a:solidFill>
              </a:rPr>
              <a:t>“efficiently computable”</a:t>
            </a:r>
          </a:p>
        </p:txBody>
      </p:sp>
      <p:sp>
        <p:nvSpPr>
          <p:cNvPr id="24588" name="Text Box 12"/>
          <p:cNvSpPr txBox="1">
            <a:spLocks noChangeArrowheads="1"/>
          </p:cNvSpPr>
          <p:nvPr/>
        </p:nvSpPr>
        <p:spPr bwMode="auto">
          <a:xfrm>
            <a:off x="4114800" y="1676400"/>
            <a:ext cx="3317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  <a:buFontTx/>
              <a:buNone/>
            </a:pPr>
            <a:r>
              <a:rPr lang="en-US" sz="2000" b="0" dirty="0">
                <a:solidFill>
                  <a:schemeClr val="tx1"/>
                </a:solidFill>
              </a:rPr>
              <a:t>=</a:t>
            </a:r>
          </a:p>
        </p:txBody>
      </p:sp>
      <p:sp>
        <p:nvSpPr>
          <p:cNvPr id="24589" name="AutoShape 13"/>
          <p:cNvSpPr>
            <a:spLocks noChangeArrowheads="1"/>
          </p:cNvSpPr>
          <p:nvPr/>
        </p:nvSpPr>
        <p:spPr bwMode="auto">
          <a:xfrm>
            <a:off x="5643570" y="3338518"/>
            <a:ext cx="3048000" cy="1295400"/>
          </a:xfrm>
          <a:prstGeom prst="wedgeRectCallout">
            <a:avLst>
              <a:gd name="adj1" fmla="val -34258"/>
              <a:gd name="adj2" fmla="val -127017"/>
            </a:avLst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 anchorCtr="1"/>
          <a:lstStyle/>
          <a:p>
            <a:pPr algn="ctr">
              <a:spcBef>
                <a:spcPct val="0"/>
              </a:spcBef>
              <a:buFontTx/>
              <a:buNone/>
            </a:pPr>
            <a:r>
              <a:rPr lang="en-US" sz="2000" b="1" dirty="0">
                <a:solidFill>
                  <a:schemeClr val="tx1"/>
                </a:solidFill>
              </a:rPr>
              <a:t>that is: running in time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sz="2000" b="1" i="1" dirty="0">
                <a:solidFill>
                  <a:srgbClr val="FF0000"/>
                </a:solidFill>
              </a:rPr>
              <a:t>O</a:t>
            </a:r>
            <a:r>
              <a:rPr lang="en-US" sz="2000" b="1" dirty="0">
                <a:solidFill>
                  <a:srgbClr val="FF0000"/>
                </a:solidFill>
              </a:rPr>
              <a:t>(</a:t>
            </a:r>
            <a:r>
              <a:rPr lang="en-US" sz="2000" b="1" i="1" dirty="0" err="1">
                <a:solidFill>
                  <a:srgbClr val="FF0000"/>
                </a:solidFill>
              </a:rPr>
              <a:t>n</a:t>
            </a:r>
            <a:r>
              <a:rPr lang="en-US" sz="2000" b="1" i="1" baseline="30000" dirty="0" err="1">
                <a:solidFill>
                  <a:srgbClr val="FF0000"/>
                </a:solidFill>
              </a:rPr>
              <a:t>c</a:t>
            </a:r>
            <a:r>
              <a:rPr lang="en-US" sz="2000" b="1" dirty="0">
                <a:solidFill>
                  <a:srgbClr val="FF0000"/>
                </a:solidFill>
              </a:rPr>
              <a:t>)</a:t>
            </a:r>
            <a:r>
              <a:rPr lang="en-US" sz="2000" b="1" dirty="0">
                <a:solidFill>
                  <a:schemeClr val="tx1"/>
                </a:solidFill>
              </a:rPr>
              <a:t> (for some </a:t>
            </a:r>
            <a:r>
              <a:rPr lang="en-US" sz="2000" b="1" i="1" dirty="0">
                <a:solidFill>
                  <a:srgbClr val="FF0000"/>
                </a:solidFill>
              </a:rPr>
              <a:t>c</a:t>
            </a:r>
            <a:r>
              <a:rPr lang="en-US" sz="2000" b="1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24590" name="AutoShape 14"/>
          <p:cNvSpPr>
            <a:spLocks noChangeArrowheads="1"/>
          </p:cNvSpPr>
          <p:nvPr/>
        </p:nvSpPr>
        <p:spPr bwMode="auto">
          <a:xfrm>
            <a:off x="390882" y="5052854"/>
            <a:ext cx="6400800" cy="1019491"/>
          </a:xfrm>
          <a:prstGeom prst="wedgeRectCallout">
            <a:avLst>
              <a:gd name="adj1" fmla="val -3562"/>
              <a:gd name="adj2" fmla="val -322895"/>
            </a:avLst>
          </a:prstGeom>
          <a:ln>
            <a:headEnd/>
            <a:tailEnd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anchor="ctr" anchorCtr="1"/>
          <a:lstStyle/>
          <a:p>
            <a:pPr>
              <a:spcBef>
                <a:spcPct val="0"/>
              </a:spcBef>
              <a:buFontTx/>
              <a:buNone/>
            </a:pPr>
            <a:r>
              <a:rPr lang="en-US" sz="2000" b="0" dirty="0">
                <a:solidFill>
                  <a:schemeClr val="tx1"/>
                </a:solidFill>
              </a:rPr>
              <a:t>Here we assume that the </a:t>
            </a:r>
            <a:r>
              <a:rPr lang="en-US" sz="2000" b="1" dirty="0">
                <a:solidFill>
                  <a:srgbClr val="0070C0"/>
                </a:solidFill>
              </a:rPr>
              <a:t>poly-time</a:t>
            </a:r>
            <a:r>
              <a:rPr lang="en-US" sz="2000" dirty="0"/>
              <a:t> </a:t>
            </a:r>
            <a:r>
              <a:rPr lang="en-US" sz="2000" b="1" dirty="0">
                <a:solidFill>
                  <a:srgbClr val="0070C0"/>
                </a:solidFill>
              </a:rPr>
              <a:t>Turing Machines </a:t>
            </a:r>
            <a:r>
              <a:rPr lang="en-US" sz="2000" b="0" dirty="0">
                <a:solidFill>
                  <a:schemeClr val="tx1"/>
                </a:solidFill>
              </a:rPr>
              <a:t>are the </a:t>
            </a:r>
            <a:r>
              <a:rPr lang="en-US" sz="2000" dirty="0">
                <a:solidFill>
                  <a:schemeClr val="tx1"/>
                </a:solidFill>
              </a:rPr>
              <a:t>right model for </a:t>
            </a:r>
            <a:r>
              <a:rPr lang="pl-PL" sz="2000" dirty="0">
                <a:solidFill>
                  <a:schemeClr val="tx1"/>
                </a:solidFill>
              </a:rPr>
              <a:t>the</a:t>
            </a:r>
            <a:r>
              <a:rPr lang="en-US" sz="2000" dirty="0">
                <a:solidFill>
                  <a:schemeClr val="tx1"/>
                </a:solidFill>
              </a:rPr>
              <a:t> real-life computation.</a:t>
            </a:r>
          </a:p>
        </p:txBody>
      </p:sp>
    </p:spTree>
    <p:extLst>
      <p:ext uri="{BB962C8B-B14F-4D97-AF65-F5344CB8AC3E}">
        <p14:creationId xmlns:p14="http://schemas.microsoft.com/office/powerpoint/2010/main" val="1423881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45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45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xit" presetSubtype="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245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245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3" dur="500"/>
                                        <p:tgtEl>
                                          <p:spTgt spid="245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85" grpId="0" animBg="1"/>
      <p:bldP spid="24589" grpId="0" animBg="1"/>
      <p:bldP spid="24589" grpId="1" animBg="1"/>
      <p:bldP spid="24590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2571736" y="2571744"/>
            <a:ext cx="6429420" cy="392909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Probabilistic Turing Machines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762280" y="2857496"/>
          <a:ext cx="6096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8575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2738510" y="4723454"/>
          <a:ext cx="6096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8575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2762280" y="3794760"/>
          <a:ext cx="6096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8575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2738510" y="5652148"/>
          <a:ext cx="6096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85752"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B3B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B3B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B3B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B3B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B3B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B3B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B3B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B3B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B3B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B3B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1" name="Pentagon 10"/>
          <p:cNvSpPr/>
          <p:nvPr/>
        </p:nvSpPr>
        <p:spPr>
          <a:xfrm rot="16200000">
            <a:off x="4775940" y="3129494"/>
            <a:ext cx="223243" cy="535785"/>
          </a:xfrm>
          <a:prstGeom prst="homePlat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2" name="Pentagon 11"/>
          <p:cNvSpPr/>
          <p:nvPr/>
        </p:nvSpPr>
        <p:spPr>
          <a:xfrm rot="16200000">
            <a:off x="7204831" y="4067119"/>
            <a:ext cx="223245" cy="535785"/>
          </a:xfrm>
          <a:prstGeom prst="homePlat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3" name="Pentagon 12"/>
          <p:cNvSpPr/>
          <p:nvPr/>
        </p:nvSpPr>
        <p:spPr>
          <a:xfrm rot="16200000">
            <a:off x="3525774" y="5004381"/>
            <a:ext cx="223243" cy="535785"/>
          </a:xfrm>
          <a:prstGeom prst="homePlat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4" name="Pentagon 13"/>
          <p:cNvSpPr/>
          <p:nvPr/>
        </p:nvSpPr>
        <p:spPr>
          <a:xfrm rot="16200000">
            <a:off x="5383161" y="5933077"/>
            <a:ext cx="223245" cy="535785"/>
          </a:xfrm>
          <a:prstGeom prst="homePlat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5" name="TextBox 14"/>
          <p:cNvSpPr txBox="1"/>
          <p:nvPr/>
        </p:nvSpPr>
        <p:spPr>
          <a:xfrm>
            <a:off x="1285852" y="1571612"/>
            <a:ext cx="70031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 standard Turing Machine has some number of tapes:</a:t>
            </a:r>
          </a:p>
        </p:txBody>
      </p:sp>
      <p:sp>
        <p:nvSpPr>
          <p:cNvPr id="17" name="Rounded Rectangular Callout 16"/>
          <p:cNvSpPr/>
          <p:nvPr/>
        </p:nvSpPr>
        <p:spPr>
          <a:xfrm>
            <a:off x="214282" y="4500570"/>
            <a:ext cx="2000232" cy="1714512"/>
          </a:xfrm>
          <a:prstGeom prst="wedgeRoundRectCallout">
            <a:avLst>
              <a:gd name="adj1" fmla="val 74109"/>
              <a:gd name="adj2" fmla="val 31082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 </a:t>
            </a:r>
            <a:r>
              <a:rPr lang="en-US" b="1" dirty="0">
                <a:solidFill>
                  <a:srgbClr val="0070C0"/>
                </a:solidFill>
              </a:rPr>
              <a:t>probabilistic</a:t>
            </a:r>
            <a:r>
              <a:rPr lang="en-US" b="1" dirty="0"/>
              <a:t> </a:t>
            </a:r>
            <a:r>
              <a:rPr lang="en-US" dirty="0"/>
              <a:t>Turing Machine has an additional tape with random bits.</a:t>
            </a:r>
          </a:p>
        </p:txBody>
      </p:sp>
    </p:spTree>
    <p:extLst>
      <p:ext uri="{BB962C8B-B14F-4D97-AF65-F5344CB8AC3E}">
        <p14:creationId xmlns:p14="http://schemas.microsoft.com/office/powerpoint/2010/main" val="4015824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1755" y="236449"/>
            <a:ext cx="8300197" cy="1325563"/>
          </a:xfrm>
        </p:spPr>
        <p:txBody>
          <a:bodyPr/>
          <a:lstStyle/>
          <a:p>
            <a:r>
              <a:rPr lang="it-IT" dirty="0"/>
              <a:t>What happened in the seventies?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215074" y="1852562"/>
            <a:ext cx="2571800" cy="452134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pPr algn="ctr">
              <a:buNone/>
            </a:pPr>
            <a:r>
              <a:rPr lang="it-IT" sz="2400" b="1" u="sng" dirty="0"/>
              <a:t>Theory</a:t>
            </a:r>
          </a:p>
          <a:p>
            <a:pPr>
              <a:buNone/>
            </a:pPr>
            <a:endParaRPr lang="it-IT" sz="2400" dirty="0"/>
          </a:p>
          <a:p>
            <a:pPr algn="ctr">
              <a:buNone/>
            </a:pPr>
            <a:r>
              <a:rPr lang="it-IT" sz="2400" b="1" dirty="0">
                <a:solidFill>
                  <a:srgbClr val="FF0000"/>
                </a:solidFill>
              </a:rPr>
              <a:t>the computational complexity theory is born</a:t>
            </a:r>
          </a:p>
          <a:p>
            <a:pPr>
              <a:buNone/>
            </a:pPr>
            <a:r>
              <a:rPr lang="it-IT" sz="2400" dirty="0"/>
              <a:t>this allows researchers to reason about security in a </a:t>
            </a:r>
            <a:r>
              <a:rPr lang="it-IT" sz="2400" b="1" dirty="0"/>
              <a:t>formal way</a:t>
            </a:r>
            <a:r>
              <a:rPr lang="it-IT" sz="2400" dirty="0"/>
              <a:t>.</a:t>
            </a:r>
            <a:r>
              <a:rPr lang="it-IT" sz="2400" b="1" dirty="0"/>
              <a:t> </a:t>
            </a:r>
          </a:p>
        </p:txBody>
      </p:sp>
      <p:grpSp>
        <p:nvGrpSpPr>
          <p:cNvPr id="3" name="Group 14"/>
          <p:cNvGrpSpPr/>
          <p:nvPr/>
        </p:nvGrpSpPr>
        <p:grpSpPr>
          <a:xfrm>
            <a:off x="357158" y="1857364"/>
            <a:ext cx="2571768" cy="4516542"/>
            <a:chOff x="357158" y="1857364"/>
            <a:chExt cx="2571768" cy="4154983"/>
          </a:xfrm>
          <a:solidFill>
            <a:schemeClr val="bg1">
              <a:lumMod val="95000"/>
            </a:schemeClr>
          </a:solidFill>
        </p:grpSpPr>
        <p:sp>
          <p:nvSpPr>
            <p:cNvPr id="5" name="TextBox 4"/>
            <p:cNvSpPr txBox="1"/>
            <p:nvPr/>
          </p:nvSpPr>
          <p:spPr>
            <a:xfrm>
              <a:off x="357158" y="1857364"/>
              <a:ext cx="2571768" cy="4154983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>
                <a:buNone/>
              </a:pPr>
              <a:r>
                <a:rPr lang="it-IT" sz="2400" b="1" u="sng" dirty="0"/>
                <a:t>Technology</a:t>
              </a:r>
            </a:p>
            <a:p>
              <a:pPr>
                <a:buNone/>
              </a:pPr>
              <a:endParaRPr lang="it-IT" sz="2400" dirty="0"/>
            </a:p>
            <a:p>
              <a:pPr>
                <a:buNone/>
              </a:pPr>
              <a:r>
                <a:rPr lang="en-US" sz="2400" dirty="0"/>
                <a:t>affordable hardware</a:t>
              </a:r>
            </a:p>
            <a:p>
              <a:pPr>
                <a:buNone/>
              </a:pPr>
              <a:endParaRPr lang="it-IT" sz="2400" b="1" dirty="0"/>
            </a:p>
            <a:p>
              <a:pPr>
                <a:buNone/>
              </a:pPr>
              <a:endParaRPr lang="it-IT" sz="2400" b="1" dirty="0"/>
            </a:p>
            <a:p>
              <a:pPr>
                <a:buNone/>
              </a:pPr>
              <a:endParaRPr lang="it-IT" sz="2400" dirty="0"/>
            </a:p>
            <a:p>
              <a:pPr>
                <a:buNone/>
              </a:pPr>
              <a:endParaRPr lang="it-IT" sz="2400" dirty="0"/>
            </a:p>
            <a:p>
              <a:pPr>
                <a:buNone/>
              </a:pPr>
              <a:endParaRPr lang="it-IT" sz="2400" dirty="0"/>
            </a:p>
            <a:p>
              <a:pPr>
                <a:buNone/>
              </a:pPr>
              <a:endParaRPr lang="it-IT" sz="2400" dirty="0"/>
            </a:p>
            <a:p>
              <a:pPr>
                <a:buNone/>
              </a:pPr>
              <a:endParaRPr lang="it-IT" sz="2400" dirty="0"/>
            </a:p>
            <a:p>
              <a:endParaRPr lang="it-IT" sz="2400" dirty="0"/>
            </a:p>
          </p:txBody>
        </p:sp>
        <p:pic>
          <p:nvPicPr>
            <p:cNvPr id="3074" name="Picture 2" descr="C:\Program Files\Microsoft Office\MEDIA\CAGCAT10\j0285750.wmf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642910" y="4714884"/>
              <a:ext cx="1976200" cy="1214446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</p:pic>
      </p:grpSp>
      <p:grpSp>
        <p:nvGrpSpPr>
          <p:cNvPr id="7" name="Group 15"/>
          <p:cNvGrpSpPr/>
          <p:nvPr/>
        </p:nvGrpSpPr>
        <p:grpSpPr>
          <a:xfrm>
            <a:off x="3295632" y="1857364"/>
            <a:ext cx="2571768" cy="4554194"/>
            <a:chOff x="3286116" y="1857364"/>
            <a:chExt cx="2571768" cy="4154983"/>
          </a:xfrm>
          <a:solidFill>
            <a:schemeClr val="bg1">
              <a:lumMod val="95000"/>
            </a:schemeClr>
          </a:solidFill>
        </p:grpSpPr>
        <p:sp>
          <p:nvSpPr>
            <p:cNvPr id="4" name="TextBox 3"/>
            <p:cNvSpPr txBox="1"/>
            <p:nvPr/>
          </p:nvSpPr>
          <p:spPr>
            <a:xfrm>
              <a:off x="3286116" y="1857364"/>
              <a:ext cx="2571768" cy="4154983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>
                <a:buNone/>
              </a:pPr>
              <a:r>
                <a:rPr lang="en-US" sz="2400" b="1" u="sng" dirty="0"/>
                <a:t>Demand</a:t>
              </a:r>
            </a:p>
            <a:p>
              <a:pPr>
                <a:buNone/>
              </a:pPr>
              <a:endParaRPr lang="en-US" sz="2400" dirty="0"/>
            </a:p>
            <a:p>
              <a:pPr>
                <a:buNone/>
              </a:pPr>
              <a:r>
                <a:rPr lang="en-US" sz="2400" dirty="0"/>
                <a:t>companies and individuals start to do business electronically</a:t>
              </a:r>
              <a:endParaRPr lang="en-US" sz="2400" b="1" dirty="0"/>
            </a:p>
            <a:p>
              <a:pPr>
                <a:buNone/>
              </a:pPr>
              <a:endParaRPr lang="en-US" sz="2400" b="1" dirty="0"/>
            </a:p>
            <a:p>
              <a:pPr>
                <a:buNone/>
              </a:pPr>
              <a:endParaRPr lang="en-US" sz="2400" b="1" dirty="0"/>
            </a:p>
            <a:p>
              <a:pPr>
                <a:buNone/>
              </a:pPr>
              <a:endParaRPr lang="en-US" sz="2400" dirty="0"/>
            </a:p>
            <a:p>
              <a:pPr>
                <a:buNone/>
              </a:pPr>
              <a:endParaRPr lang="en-US" sz="2400" dirty="0"/>
            </a:p>
            <a:p>
              <a:pPr>
                <a:buNone/>
              </a:pPr>
              <a:endParaRPr lang="en-US" sz="2400" dirty="0"/>
            </a:p>
            <a:p>
              <a:endParaRPr lang="en-US" sz="2400" dirty="0"/>
            </a:p>
          </p:txBody>
        </p:sp>
        <p:pic>
          <p:nvPicPr>
            <p:cNvPr id="3080" name="Picture 8" descr="C:\Users\Stefan\AppData\Local\Microsoft\Windows\Temporary Internet Files\Content.IE5\9N77EC5D\MCj02808170000[1].wmf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3571884" y="4097247"/>
              <a:ext cx="2000264" cy="1650019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2658081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notation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US" dirty="0"/>
              <a:t>If </a:t>
            </a:r>
            <a:r>
              <a:rPr lang="en-US" b="1" i="1" dirty="0">
                <a:solidFill>
                  <a:srgbClr val="FF0000"/>
                </a:solidFill>
              </a:rPr>
              <a:t>M</a:t>
            </a:r>
            <a:r>
              <a:rPr lang="en-US" dirty="0"/>
              <a:t> is a Turing Machine then</a:t>
            </a:r>
          </a:p>
          <a:p>
            <a:pPr>
              <a:buNone/>
            </a:pPr>
            <a:endParaRPr lang="en-US" dirty="0"/>
          </a:p>
          <a:p>
            <a:pPr algn="ctr">
              <a:buNone/>
            </a:pPr>
            <a:r>
              <a:rPr lang="en-US" sz="3600" b="1" i="1" dirty="0">
                <a:solidFill>
                  <a:srgbClr val="FF0000"/>
                </a:solidFill>
              </a:rPr>
              <a:t>M</a:t>
            </a:r>
            <a:r>
              <a:rPr lang="en-US" sz="3600" b="1" dirty="0">
                <a:solidFill>
                  <a:srgbClr val="FF0000"/>
                </a:solidFill>
              </a:rPr>
              <a:t>(</a:t>
            </a:r>
            <a:r>
              <a:rPr lang="en-US" sz="3600" b="1" i="1" dirty="0">
                <a:solidFill>
                  <a:srgbClr val="FF0000"/>
                </a:solidFill>
              </a:rPr>
              <a:t>X</a:t>
            </a:r>
            <a:r>
              <a:rPr lang="en-US" sz="3600" b="1" dirty="0">
                <a:solidFill>
                  <a:srgbClr val="FF0000"/>
                </a:solidFill>
              </a:rPr>
              <a:t>)</a:t>
            </a:r>
          </a:p>
          <a:p>
            <a:pPr>
              <a:buNone/>
            </a:pPr>
            <a:endParaRPr lang="en-US" b="1" dirty="0"/>
          </a:p>
          <a:p>
            <a:pPr algn="ctr">
              <a:buNone/>
            </a:pPr>
            <a:r>
              <a:rPr lang="en-US" dirty="0"/>
              <a:t>is a </a:t>
            </a:r>
            <a:r>
              <a:rPr lang="en-US" b="1" dirty="0"/>
              <a:t>random variable </a:t>
            </a:r>
            <a:r>
              <a:rPr lang="en-US" dirty="0"/>
              <a:t>denoting the </a:t>
            </a:r>
            <a:r>
              <a:rPr lang="en-US" b="1" dirty="0">
                <a:solidFill>
                  <a:srgbClr val="0070C0"/>
                </a:solidFill>
              </a:rPr>
              <a:t>output</a:t>
            </a:r>
            <a:r>
              <a:rPr lang="en-US" dirty="0"/>
              <a:t> of </a:t>
            </a:r>
            <a:r>
              <a:rPr lang="en-US" b="1" i="1" dirty="0">
                <a:solidFill>
                  <a:srgbClr val="FF0000"/>
                </a:solidFill>
              </a:rPr>
              <a:t>M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assuming that</a:t>
            </a:r>
            <a:br>
              <a:rPr lang="en-US" dirty="0"/>
            </a:br>
            <a:r>
              <a:rPr lang="en-US" dirty="0"/>
              <a:t>the contents of the random tape was chosen </a:t>
            </a:r>
            <a:r>
              <a:rPr lang="en-US" b="1" dirty="0"/>
              <a:t>uniformly at random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44387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3786190"/>
            <a:ext cx="9144000" cy="228601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182880" rIns="182880" rtlCol="0" anchor="ctr"/>
          <a:lstStyle/>
          <a:p>
            <a:pPr>
              <a:buNone/>
            </a:pPr>
            <a:r>
              <a:rPr lang="en-US" sz="2700" dirty="0"/>
              <a:t>If </a:t>
            </a:r>
            <a:r>
              <a:rPr lang="it-IT" sz="2700" b="1" dirty="0">
                <a:solidFill>
                  <a:srgbClr val="FF0000"/>
                </a:solidFill>
                <a:latin typeface="Lucida Calligraphy"/>
              </a:rPr>
              <a:t>A</a:t>
            </a:r>
            <a:r>
              <a:rPr lang="it-IT" sz="2700" b="1" dirty="0">
                <a:solidFill>
                  <a:srgbClr val="C00000"/>
                </a:solidFill>
                <a:latin typeface="Lucida Calligraphy"/>
              </a:rPr>
              <a:t> </a:t>
            </a:r>
            <a:r>
              <a:rPr lang="en-US" sz="2700" dirty="0"/>
              <a:t>is a set then </a:t>
            </a:r>
          </a:p>
          <a:p>
            <a:pPr algn="ctr">
              <a:buNone/>
            </a:pPr>
            <a:r>
              <a:rPr lang="en-US" sz="2700" b="1" i="1" dirty="0">
                <a:solidFill>
                  <a:srgbClr val="FF0000"/>
                </a:solidFill>
              </a:rPr>
              <a:t>Y </a:t>
            </a:r>
            <a:r>
              <a:rPr lang="en-GB" sz="2700" b="1" dirty="0">
                <a:solidFill>
                  <a:srgbClr val="FF0000"/>
                </a:solidFill>
                <a:ea typeface="ＭＳ Ｐゴシック" pitchFamily="34" charset="-128"/>
                <a:cs typeface="Arial" pitchFamily="34" charset="0"/>
              </a:rPr>
              <a:t>← </a:t>
            </a:r>
            <a:r>
              <a:rPr lang="it-IT" sz="2700" b="1" dirty="0">
                <a:solidFill>
                  <a:srgbClr val="FF0000"/>
                </a:solidFill>
                <a:latin typeface="Lucida Calligraphy"/>
              </a:rPr>
              <a:t>A</a:t>
            </a:r>
            <a:endParaRPr lang="en-US" sz="2700" b="1" dirty="0">
              <a:solidFill>
                <a:srgbClr val="FF0000"/>
              </a:solidFill>
            </a:endParaRPr>
          </a:p>
          <a:p>
            <a:pPr>
              <a:buNone/>
            </a:pPr>
            <a:r>
              <a:rPr lang="en-US" sz="2700" dirty="0"/>
              <a:t>means that </a:t>
            </a:r>
            <a:r>
              <a:rPr lang="en-US" sz="2700" b="1" i="1" dirty="0">
                <a:solidFill>
                  <a:srgbClr val="FF0000"/>
                </a:solidFill>
              </a:rPr>
              <a:t>Y</a:t>
            </a:r>
            <a:r>
              <a:rPr lang="en-US" sz="2700" i="1" dirty="0"/>
              <a:t> </a:t>
            </a:r>
            <a:r>
              <a:rPr lang="en-US" sz="2700" dirty="0"/>
              <a:t>is chosen uniformly at random from the set </a:t>
            </a:r>
            <a:r>
              <a:rPr lang="it-IT" sz="2700" b="1" dirty="0">
                <a:solidFill>
                  <a:srgbClr val="FF0000"/>
                </a:solidFill>
                <a:latin typeface="Lucida Calligraphy"/>
              </a:rPr>
              <a:t>A</a:t>
            </a:r>
            <a:r>
              <a:rPr lang="it-IT" sz="2700" dirty="0">
                <a:latin typeface="Lucida Calligraphy"/>
              </a:rPr>
              <a:t>.</a:t>
            </a:r>
            <a:endParaRPr lang="en-US" sz="2700" dirty="0"/>
          </a:p>
        </p:txBody>
      </p:sp>
      <p:sp>
        <p:nvSpPr>
          <p:cNvPr id="4" name="Rectangle 3"/>
          <p:cNvSpPr/>
          <p:nvPr/>
        </p:nvSpPr>
        <p:spPr>
          <a:xfrm>
            <a:off x="0" y="1357298"/>
            <a:ext cx="9144000" cy="242889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182880" rtlCol="0" anchor="ctr"/>
          <a:lstStyle/>
          <a:p>
            <a:pPr algn="ctr">
              <a:buNone/>
            </a:pPr>
            <a:r>
              <a:rPr lang="en-US" sz="2700" b="1" i="1" dirty="0">
                <a:solidFill>
                  <a:srgbClr val="FF0000"/>
                </a:solidFill>
              </a:rPr>
              <a:t>Y</a:t>
            </a:r>
            <a:r>
              <a:rPr lang="en-US" sz="2700" b="1" dirty="0">
                <a:solidFill>
                  <a:srgbClr val="FF0000"/>
                </a:solidFill>
              </a:rPr>
              <a:t> </a:t>
            </a:r>
            <a:r>
              <a:rPr lang="en-GB" sz="2700" b="1" dirty="0">
                <a:solidFill>
                  <a:srgbClr val="FF0000"/>
                </a:solidFill>
                <a:ea typeface="ＭＳ Ｐゴシック" pitchFamily="34" charset="-128"/>
                <a:cs typeface="Arial" pitchFamily="34" charset="0"/>
              </a:rPr>
              <a:t>← </a:t>
            </a:r>
            <a:r>
              <a:rPr lang="en-US" sz="2700" b="1" i="1" dirty="0">
                <a:solidFill>
                  <a:srgbClr val="FF0000"/>
                </a:solidFill>
              </a:rPr>
              <a:t>M</a:t>
            </a:r>
            <a:r>
              <a:rPr lang="en-US" sz="2700" b="1" dirty="0">
                <a:solidFill>
                  <a:srgbClr val="FF0000"/>
                </a:solidFill>
              </a:rPr>
              <a:t>(</a:t>
            </a:r>
            <a:r>
              <a:rPr lang="en-US" sz="2700" b="1" i="1" dirty="0">
                <a:solidFill>
                  <a:srgbClr val="FF0000"/>
                </a:solidFill>
              </a:rPr>
              <a:t>X</a:t>
            </a:r>
            <a:r>
              <a:rPr lang="en-US" sz="2700" b="1" dirty="0">
                <a:solidFill>
                  <a:srgbClr val="FF0000"/>
                </a:solidFill>
              </a:rPr>
              <a:t>) </a:t>
            </a:r>
          </a:p>
          <a:p>
            <a:pPr>
              <a:buNone/>
            </a:pPr>
            <a:r>
              <a:rPr lang="en-US" sz="2700" dirty="0"/>
              <a:t>means that the variable </a:t>
            </a:r>
            <a:r>
              <a:rPr lang="en-US" sz="2700" b="1" i="1" dirty="0">
                <a:solidFill>
                  <a:srgbClr val="FF0000"/>
                </a:solidFill>
              </a:rPr>
              <a:t>Y</a:t>
            </a:r>
            <a:r>
              <a:rPr lang="en-US" sz="2700" dirty="0"/>
              <a:t> takes the value that </a:t>
            </a:r>
            <a:r>
              <a:rPr lang="en-US" sz="2700" b="1" i="1" dirty="0">
                <a:solidFill>
                  <a:srgbClr val="FF0000"/>
                </a:solidFill>
              </a:rPr>
              <a:t>M</a:t>
            </a:r>
            <a:r>
              <a:rPr lang="en-US" sz="2700" i="1" dirty="0">
                <a:solidFill>
                  <a:srgbClr val="C00000"/>
                </a:solidFill>
              </a:rPr>
              <a:t> </a:t>
            </a:r>
            <a:r>
              <a:rPr lang="en-US" sz="2700" dirty="0"/>
              <a:t>outputs on input </a:t>
            </a:r>
            <a:r>
              <a:rPr lang="en-US" sz="2700" b="1" i="1" dirty="0">
                <a:solidFill>
                  <a:srgbClr val="FF0000"/>
                </a:solidFill>
              </a:rPr>
              <a:t>X</a:t>
            </a:r>
            <a:r>
              <a:rPr lang="en-US" sz="2700" dirty="0"/>
              <a:t> (assuming the random input is chosen uniformly).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4047" y="359339"/>
            <a:ext cx="7886700" cy="665021"/>
          </a:xfrm>
        </p:spPr>
        <p:txBody>
          <a:bodyPr>
            <a:normAutofit fontScale="90000"/>
          </a:bodyPr>
          <a:lstStyle/>
          <a:p>
            <a:r>
              <a:rPr lang="en-US" dirty="0"/>
              <a:t>More notation</a:t>
            </a:r>
          </a:p>
        </p:txBody>
      </p:sp>
    </p:spTree>
    <p:extLst>
      <p:ext uri="{BB962C8B-B14F-4D97-AF65-F5344CB8AC3E}">
        <p14:creationId xmlns:p14="http://schemas.microsoft.com/office/powerpoint/2010/main" val="1178307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9" name="Rectangle 7"/>
          <p:cNvSpPr>
            <a:spLocks noChangeArrowheads="1"/>
          </p:cNvSpPr>
          <p:nvPr/>
        </p:nvSpPr>
        <p:spPr bwMode="auto">
          <a:xfrm>
            <a:off x="428596" y="1643050"/>
            <a:ext cx="8358246" cy="22098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anchor="ctr"/>
          <a:lstStyle/>
          <a:p>
            <a:pPr algn="ctr">
              <a:spcBef>
                <a:spcPct val="0"/>
              </a:spcBef>
              <a:buFontTx/>
              <a:buNone/>
            </a:pPr>
            <a:r>
              <a:rPr lang="en-US" sz="2400" dirty="0"/>
              <a:t>“</a:t>
            </a:r>
            <a:r>
              <a:rPr lang="en-US" sz="2400" b="1" dirty="0">
                <a:solidFill>
                  <a:srgbClr val="0070C0"/>
                </a:solidFill>
              </a:rPr>
              <a:t>very small</a:t>
            </a:r>
            <a:r>
              <a:rPr lang="en-US" sz="2400" dirty="0"/>
              <a:t>” 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sz="2400" dirty="0"/>
              <a:t>= </a:t>
            </a:r>
            <a:br>
              <a:rPr lang="en-US" sz="2400" dirty="0"/>
            </a:br>
            <a:r>
              <a:rPr lang="en-US" sz="2400" dirty="0"/>
              <a:t>“</a:t>
            </a:r>
            <a:r>
              <a:rPr lang="en-US" sz="2400" b="1" dirty="0">
                <a:solidFill>
                  <a:srgbClr val="0070C0"/>
                </a:solidFill>
              </a:rPr>
              <a:t>negligible</a:t>
            </a:r>
            <a:r>
              <a:rPr lang="en-US" sz="2400" dirty="0"/>
              <a:t>”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sz="2400" dirty="0"/>
              <a:t>=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pl-PL" sz="2400" b="1" dirty="0">
                <a:solidFill>
                  <a:srgbClr val="0070C0"/>
                </a:solidFill>
              </a:rPr>
              <a:t>approaches </a:t>
            </a:r>
            <a:r>
              <a:rPr lang="pl-PL" sz="2400" b="1" dirty="0">
                <a:solidFill>
                  <a:srgbClr val="FF0000"/>
                </a:solidFill>
              </a:rPr>
              <a:t>0</a:t>
            </a:r>
            <a:r>
              <a:rPr lang="pl-PL" sz="2400" dirty="0">
                <a:solidFill>
                  <a:srgbClr val="993300"/>
                </a:solidFill>
              </a:rPr>
              <a:t> </a:t>
            </a:r>
            <a:r>
              <a:rPr lang="pl-PL" sz="2400" b="1" dirty="0">
                <a:solidFill>
                  <a:srgbClr val="0070C0"/>
                </a:solidFill>
              </a:rPr>
              <a:t>faster than the inverse of any polynomial</a:t>
            </a:r>
            <a:endParaRPr lang="en-US" sz="2400" b="1" dirty="0">
              <a:solidFill>
                <a:srgbClr val="0070C0"/>
              </a:solidFill>
            </a:endParaRPr>
          </a:p>
        </p:txBody>
      </p:sp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r>
              <a:rPr lang="en-US" dirty="0"/>
              <a:t>Very small?</a:t>
            </a:r>
          </a:p>
        </p:txBody>
      </p:sp>
      <p:sp>
        <p:nvSpPr>
          <p:cNvPr id="23557" name="Rectangle 5"/>
          <p:cNvSpPr>
            <a:spLocks noChangeArrowheads="1"/>
          </p:cNvSpPr>
          <p:nvPr/>
        </p:nvSpPr>
        <p:spPr bwMode="auto">
          <a:xfrm>
            <a:off x="785786" y="142852"/>
            <a:ext cx="86868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0"/>
              </a:spcBef>
              <a:buFontTx/>
              <a:buNone/>
            </a:pPr>
            <a:endParaRPr lang="en-US" sz="2400" b="0" dirty="0">
              <a:solidFill>
                <a:schemeClr val="accent2"/>
              </a:solidFill>
            </a:endParaRPr>
          </a:p>
          <a:p>
            <a:pPr>
              <a:spcBef>
                <a:spcPct val="0"/>
              </a:spcBef>
              <a:buFontTx/>
              <a:buNone/>
            </a:pPr>
            <a:endParaRPr lang="en-US" sz="2400" b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361950" y="4200500"/>
                <a:ext cx="8534400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u="sng" dirty="0"/>
                  <a:t>Formally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A function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𝝁</m:t>
                    </m:r>
                  </m:oMath>
                </a14:m>
                <a:r>
                  <a:rPr lang="en-US" sz="2400" b="1" dirty="0">
                    <a:solidFill>
                      <a:srgbClr val="FF0000"/>
                    </a:solidFill>
                  </a:rPr>
                  <a:t> : </a:t>
                </a:r>
                <a:r>
                  <a:rPr lang="en-US" sz="2400" b="1" dirty="0">
                    <a:solidFill>
                      <a:srgbClr val="FF0000"/>
                    </a:solidFill>
                    <a:latin typeface="Bodoni MT" panose="02070603080606020203" pitchFamily="18" charset="0"/>
                  </a:rPr>
                  <a:t>N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 → </a:t>
                </a:r>
                <a:r>
                  <a:rPr lang="en-US" sz="2400" b="1" dirty="0">
                    <a:solidFill>
                      <a:srgbClr val="FF0000"/>
                    </a:solidFill>
                    <a:latin typeface="Bodoni MT" panose="02070603080606020203" pitchFamily="18" charset="0"/>
                  </a:rPr>
                  <a:t>R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dirty="0"/>
                  <a:t>is negligible if for every positive integer </a:t>
                </a:r>
                <a:r>
                  <a:rPr lang="en-US" sz="2400" b="1" i="1" dirty="0">
                    <a:solidFill>
                      <a:srgbClr val="FF0000"/>
                    </a:solidFill>
                  </a:rPr>
                  <a:t>c</a:t>
                </a:r>
                <a:r>
                  <a:rPr lang="en-US" sz="2400" i="1" dirty="0"/>
                  <a:t> </a:t>
                </a:r>
                <a:r>
                  <a:rPr lang="en-US" sz="2400" dirty="0"/>
                  <a:t>there exists an integer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N </a:t>
                </a:r>
                <a:r>
                  <a:rPr lang="en-US" sz="2400" dirty="0"/>
                  <a:t>such that for all </a:t>
                </a:r>
                <a:r>
                  <a:rPr lang="en-US" sz="2400" b="1" i="1" dirty="0">
                    <a:solidFill>
                      <a:srgbClr val="FF0000"/>
                    </a:solidFill>
                  </a:rPr>
                  <a:t>x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 &gt; N</a:t>
                </a:r>
                <a:endParaRPr lang="en-US" sz="24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950" y="4200500"/>
                <a:ext cx="8534400" cy="1569660"/>
              </a:xfrm>
              <a:prstGeom prst="rect">
                <a:avLst/>
              </a:prstGeom>
              <a:blipFill rotWithShape="0">
                <a:blip r:embed="rId4"/>
                <a:stretch>
                  <a:fillRect l="-1071" t="-3101" b="-7752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1" name="Object 10"/>
          <p:cNvGraphicFramePr>
            <a:graphicFrameLocks noChangeAspect="1"/>
          </p:cNvGraphicFramePr>
          <p:nvPr/>
        </p:nvGraphicFramePr>
        <p:xfrm>
          <a:off x="4514850" y="3321050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3657600" imgH="6908800" progId="Equation.3">
                  <p:embed/>
                </p:oleObj>
              </mc:Choice>
              <mc:Fallback>
                <p:oleObj name="Equation" r:id="rId5" imgW="3657600" imgH="6908800" progId="Equation.3">
                  <p:embed/>
                  <p:pic>
                    <p:nvPicPr>
                      <p:cNvPr id="11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14850" y="3321050"/>
                        <a:ext cx="114300" cy="215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3886118" y="5893090"/>
                <a:ext cx="1782026" cy="7861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𝝁</m:t>
                          </m:r>
                          <m:d>
                            <m:dPr>
                              <m:ctrlPr>
                                <a:rPr lang="en-US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e>
                      </m:d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f>
                        <m:fPr>
                          <m:ctrlP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pl-PL" sz="2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6118" y="5893090"/>
                <a:ext cx="1782026" cy="786177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24334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Negligible or not?</a:t>
            </a:r>
            <a:endParaRPr lang="en-US"/>
          </a:p>
        </p:txBody>
      </p:sp>
      <p:sp>
        <p:nvSpPr>
          <p:cNvPr id="39953" name="Text Box 17"/>
          <p:cNvSpPr txBox="1">
            <a:spLocks noChangeArrowheads="1"/>
          </p:cNvSpPr>
          <p:nvPr/>
        </p:nvSpPr>
        <p:spPr bwMode="auto">
          <a:xfrm>
            <a:off x="5374343" y="3807801"/>
            <a:ext cx="1032245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buFontTx/>
              <a:buNone/>
            </a:pPr>
            <a:r>
              <a:rPr lang="pl-PL" sz="2400" b="1" dirty="0" err="1">
                <a:solidFill>
                  <a:srgbClr val="00B050"/>
                </a:solidFill>
              </a:rPr>
              <a:t>yes</a:t>
            </a:r>
            <a:endParaRPr lang="en-US" sz="2400" b="1" dirty="0">
              <a:solidFill>
                <a:srgbClr val="00B050"/>
              </a:solidFill>
            </a:endParaRPr>
          </a:p>
        </p:txBody>
      </p:sp>
      <p:sp>
        <p:nvSpPr>
          <p:cNvPr id="39956" name="Text Box 20"/>
          <p:cNvSpPr txBox="1">
            <a:spLocks noChangeArrowheads="1"/>
          </p:cNvSpPr>
          <p:nvPr/>
        </p:nvSpPr>
        <p:spPr bwMode="auto">
          <a:xfrm>
            <a:off x="5374343" y="2921913"/>
            <a:ext cx="1032245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buFontTx/>
              <a:buNone/>
            </a:pPr>
            <a:r>
              <a:rPr lang="pl-PL" sz="2400" b="1" dirty="0" err="1">
                <a:solidFill>
                  <a:srgbClr val="00B050"/>
                </a:solidFill>
              </a:rPr>
              <a:t>yes</a:t>
            </a:r>
            <a:endParaRPr lang="en-US" sz="2400" b="1" dirty="0">
              <a:solidFill>
                <a:srgbClr val="00B050"/>
              </a:solidFill>
            </a:endParaRPr>
          </a:p>
        </p:txBody>
      </p:sp>
      <p:sp>
        <p:nvSpPr>
          <p:cNvPr id="39958" name="Text Box 22"/>
          <p:cNvSpPr txBox="1">
            <a:spLocks noChangeArrowheads="1"/>
          </p:cNvSpPr>
          <p:nvPr/>
        </p:nvSpPr>
        <p:spPr bwMode="auto">
          <a:xfrm>
            <a:off x="5374343" y="4617881"/>
            <a:ext cx="1032245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buFontTx/>
              <a:buNone/>
            </a:pPr>
            <a:r>
              <a:rPr lang="pl-PL" sz="2400" b="1" dirty="0" err="1">
                <a:solidFill>
                  <a:srgbClr val="00B050"/>
                </a:solidFill>
              </a:rPr>
              <a:t>yes</a:t>
            </a:r>
            <a:endParaRPr lang="en-US" sz="2400" b="1" dirty="0">
              <a:solidFill>
                <a:srgbClr val="00B050"/>
              </a:solidFill>
            </a:endParaRPr>
          </a:p>
        </p:txBody>
      </p:sp>
      <p:sp>
        <p:nvSpPr>
          <p:cNvPr id="39963" name="Text Box 27"/>
          <p:cNvSpPr txBox="1">
            <a:spLocks noChangeArrowheads="1"/>
          </p:cNvSpPr>
          <p:nvPr/>
        </p:nvSpPr>
        <p:spPr bwMode="auto">
          <a:xfrm>
            <a:off x="5374343" y="5503769"/>
            <a:ext cx="99606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buFontTx/>
              <a:buNone/>
            </a:pPr>
            <a:r>
              <a:rPr lang="pl-PL" sz="2400" b="1" dirty="0">
                <a:solidFill>
                  <a:srgbClr val="0070C0"/>
                </a:solidFill>
              </a:rPr>
              <a:t>no</a:t>
            </a:r>
            <a:endParaRPr lang="en-US" sz="2400" b="1" dirty="0">
              <a:solidFill>
                <a:srgbClr val="0070C0"/>
              </a:solidFill>
            </a:endParaRPr>
          </a:p>
        </p:txBody>
      </p:sp>
      <p:sp>
        <p:nvSpPr>
          <p:cNvPr id="39964" name="Text Box 28"/>
          <p:cNvSpPr txBox="1">
            <a:spLocks noChangeArrowheads="1"/>
          </p:cNvSpPr>
          <p:nvPr/>
        </p:nvSpPr>
        <p:spPr bwMode="auto">
          <a:xfrm>
            <a:off x="5374343" y="2051880"/>
            <a:ext cx="99606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buFontTx/>
              <a:buNone/>
            </a:pPr>
            <a:r>
              <a:rPr lang="pl-PL" sz="2400" b="1" dirty="0">
                <a:solidFill>
                  <a:srgbClr val="0070C0"/>
                </a:solidFill>
              </a:rPr>
              <a:t>no</a:t>
            </a:r>
            <a:endParaRPr lang="en-US" sz="2400" b="1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3225593" y="1880064"/>
                <a:ext cx="1685013" cy="7861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</m:d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≔</m:t>
                      </m:r>
                      <m:f>
                        <m:fPr>
                          <m:ctrlP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e>
                            <m:sup>
                              <m:r>
                                <a:rPr lang="en-US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pl-PL" sz="2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5593" y="1880064"/>
                <a:ext cx="1685013" cy="78617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3065293" y="2981951"/>
                <a:ext cx="184531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</m:d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≔</m:t>
                      </m:r>
                      <m:sSup>
                        <m:sSupPr>
                          <m:ctrlP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e>
                        <m:sup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sup>
                      </m:sSup>
                    </m:oMath>
                  </m:oMathPara>
                </a14:m>
                <a:endParaRPr lang="pl-PL" sz="2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5293" y="2981951"/>
                <a:ext cx="1845313" cy="461665"/>
              </a:xfrm>
              <a:prstGeom prst="rect">
                <a:avLst/>
              </a:prstGeom>
              <a:blipFill rotWithShape="0">
                <a:blip r:embed="rId4"/>
                <a:stretch>
                  <a:fillRect l="-660" b="-19737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2917753" y="3759326"/>
                <a:ext cx="1992853" cy="5101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</m:d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≔</m:t>
                      </m:r>
                      <m:sSup>
                        <m:sSupPr>
                          <m:ctrlP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e>
                        <m:sup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ad>
                            <m:radPr>
                              <m:degHide m:val="on"/>
                              <m:ctrlPr>
                                <a:rPr lang="en-US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e>
                          </m:rad>
                        </m:sup>
                      </m:sSup>
                    </m:oMath>
                  </m:oMathPara>
                </a14:m>
                <a:endParaRPr lang="pl-PL" sz="2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7753" y="3759326"/>
                <a:ext cx="1992853" cy="51014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2821233" y="5269007"/>
                <a:ext cx="2088970" cy="7861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</m:d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≔</m:t>
                      </m:r>
                      <m:f>
                        <m:fPr>
                          <m:ctrlP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e>
                            <m:sup>
                              <m:r>
                                <a:rPr lang="en-US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𝟏𝟎𝟎𝟎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pl-PL" sz="2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1233" y="5269007"/>
                <a:ext cx="2088970" cy="786177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2621261" y="4585176"/>
                <a:ext cx="2289345" cy="4780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</m:d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≔</m:t>
                      </m:r>
                      <m:sSup>
                        <m:sSupPr>
                          <m:ctrlP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  <m:sup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</m:oMath>
                  </m:oMathPara>
                </a14:m>
                <a:endParaRPr lang="pl-PL" sz="2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1261" y="4585176"/>
                <a:ext cx="2289345" cy="478080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91526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953" grpId="0"/>
      <p:bldP spid="39956" grpId="0"/>
      <p:bldP spid="39958" grpId="0"/>
      <p:bldP spid="39963" grpId="0"/>
      <p:bldP spid="39964" grpId="0"/>
      <p:bldP spid="4" grpId="0"/>
      <p:bldP spid="16" grpId="0"/>
      <p:bldP spid="17" grpId="0"/>
      <p:bldP spid="18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81" name="Rectangle 9"/>
          <p:cNvSpPr>
            <a:spLocks noChangeArrowheads="1"/>
          </p:cNvSpPr>
          <p:nvPr/>
        </p:nvSpPr>
        <p:spPr bwMode="auto">
          <a:xfrm>
            <a:off x="0" y="5082885"/>
            <a:ext cx="9144000" cy="91676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anchor="ctr"/>
          <a:lstStyle/>
          <a:p>
            <a:pPr>
              <a:lnSpc>
                <a:spcPct val="80000"/>
              </a:lnSpc>
            </a:pPr>
            <a:r>
              <a:rPr lang="en-US" sz="2400" dirty="0"/>
              <a:t>A negligible function multiplied by a polynomial is negligible</a:t>
            </a:r>
          </a:p>
          <a:p>
            <a:pPr algn="ctr">
              <a:lnSpc>
                <a:spcPct val="80000"/>
              </a:lnSpc>
              <a:buFontTx/>
              <a:buNone/>
            </a:pPr>
            <a:r>
              <a:rPr lang="en-US" sz="2400" b="1" dirty="0" err="1">
                <a:solidFill>
                  <a:srgbClr val="FF0000"/>
                </a:solidFill>
              </a:rPr>
              <a:t>negl</a:t>
            </a:r>
            <a:r>
              <a:rPr lang="en-US" sz="2400" b="1" dirty="0">
                <a:solidFill>
                  <a:srgbClr val="FF0000"/>
                </a:solidFill>
              </a:rPr>
              <a:t> * poly = </a:t>
            </a:r>
            <a:r>
              <a:rPr lang="en-US" sz="2400" b="1" dirty="0" err="1">
                <a:solidFill>
                  <a:srgbClr val="FF0000"/>
                </a:solidFill>
              </a:rPr>
              <a:t>negl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28680" name="Rectangle 8"/>
          <p:cNvSpPr>
            <a:spLocks noChangeArrowheads="1"/>
          </p:cNvSpPr>
          <p:nvPr/>
        </p:nvSpPr>
        <p:spPr bwMode="auto">
          <a:xfrm>
            <a:off x="0" y="3390915"/>
            <a:ext cx="9144000" cy="840363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anchor="ctr"/>
          <a:lstStyle/>
          <a:p>
            <a:pPr>
              <a:lnSpc>
                <a:spcPct val="80000"/>
              </a:lnSpc>
            </a:pPr>
            <a:r>
              <a:rPr lang="en-US" sz="2400" dirty="0"/>
              <a:t>A sum of two negligible functions is a negligible function:</a:t>
            </a:r>
          </a:p>
          <a:p>
            <a:pPr algn="ctr">
              <a:lnSpc>
                <a:spcPct val="80000"/>
              </a:lnSpc>
              <a:buFontTx/>
              <a:buNone/>
            </a:pPr>
            <a:r>
              <a:rPr lang="en-US" sz="2400" b="1" dirty="0" err="1">
                <a:solidFill>
                  <a:srgbClr val="FF0000"/>
                </a:solidFill>
              </a:rPr>
              <a:t>negl</a:t>
            </a:r>
            <a:r>
              <a:rPr lang="en-US" sz="2400" b="1" dirty="0">
                <a:solidFill>
                  <a:srgbClr val="FF0000"/>
                </a:solidFill>
              </a:rPr>
              <a:t> + </a:t>
            </a:r>
            <a:r>
              <a:rPr lang="en-US" sz="2400" b="1" dirty="0" err="1">
                <a:solidFill>
                  <a:srgbClr val="FF0000"/>
                </a:solidFill>
              </a:rPr>
              <a:t>negl</a:t>
            </a:r>
            <a:r>
              <a:rPr lang="en-US" sz="2400" b="1" dirty="0">
                <a:solidFill>
                  <a:srgbClr val="FF0000"/>
                </a:solidFill>
              </a:rPr>
              <a:t> = </a:t>
            </a:r>
            <a:r>
              <a:rPr lang="en-US" sz="2400" b="1" dirty="0" err="1">
                <a:solidFill>
                  <a:srgbClr val="FF0000"/>
                </a:solidFill>
              </a:rPr>
              <a:t>negl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28679" name="Rectangle 7"/>
          <p:cNvSpPr>
            <a:spLocks noChangeArrowheads="1"/>
          </p:cNvSpPr>
          <p:nvPr/>
        </p:nvSpPr>
        <p:spPr bwMode="auto">
          <a:xfrm>
            <a:off x="0" y="2547945"/>
            <a:ext cx="9144000" cy="840363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anchor="ctr"/>
          <a:lstStyle/>
          <a:p>
            <a:pPr>
              <a:lnSpc>
                <a:spcPct val="80000"/>
              </a:lnSpc>
            </a:pPr>
            <a:r>
              <a:rPr lang="en-US" sz="2400" dirty="0"/>
              <a:t>A product of two polynomials is a polynomial:</a:t>
            </a:r>
          </a:p>
          <a:p>
            <a:pPr algn="ctr">
              <a:lnSpc>
                <a:spcPct val="80000"/>
              </a:lnSpc>
              <a:buFontTx/>
              <a:buNone/>
            </a:pPr>
            <a:r>
              <a:rPr lang="en-US" sz="2400" b="1" dirty="0">
                <a:solidFill>
                  <a:srgbClr val="FF0000"/>
                </a:solidFill>
              </a:rPr>
              <a:t>poly * poly = poly</a:t>
            </a:r>
          </a:p>
        </p:txBody>
      </p:sp>
      <p:sp>
        <p:nvSpPr>
          <p:cNvPr id="28678" name="Rectangle 6"/>
          <p:cNvSpPr>
            <a:spLocks noChangeArrowheads="1"/>
          </p:cNvSpPr>
          <p:nvPr/>
        </p:nvSpPr>
        <p:spPr bwMode="auto">
          <a:xfrm>
            <a:off x="0" y="1690689"/>
            <a:ext cx="9144000" cy="840363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anchor="ctr"/>
          <a:lstStyle/>
          <a:p>
            <a:pPr>
              <a:lnSpc>
                <a:spcPct val="80000"/>
              </a:lnSpc>
            </a:pPr>
            <a:r>
              <a:rPr lang="en-US" sz="2400" dirty="0"/>
              <a:t>A sum of two polynomials is a polynomial:</a:t>
            </a:r>
          </a:p>
          <a:p>
            <a:pPr algn="ctr">
              <a:lnSpc>
                <a:spcPct val="80000"/>
              </a:lnSpc>
              <a:buFontTx/>
              <a:buNone/>
            </a:pPr>
            <a:r>
              <a:rPr lang="en-US" sz="2400" b="1" dirty="0">
                <a:solidFill>
                  <a:srgbClr val="FF0000"/>
                </a:solidFill>
              </a:rPr>
              <a:t>poly + poly = poly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Nice properties of these notions</a:t>
            </a:r>
          </a:p>
        </p:txBody>
      </p:sp>
      <p:sp>
        <p:nvSpPr>
          <p:cNvPr id="3" name="Rectangle 2"/>
          <p:cNvSpPr/>
          <p:nvPr/>
        </p:nvSpPr>
        <p:spPr>
          <a:xfrm>
            <a:off x="3797076" y="4492851"/>
            <a:ext cx="15498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Moreover</a:t>
            </a:r>
            <a:endParaRPr lang="pl-PL" sz="2400" b="1" dirty="0"/>
          </a:p>
        </p:txBody>
      </p:sp>
    </p:spTree>
    <p:extLst>
      <p:ext uri="{BB962C8B-B14F-4D97-AF65-F5344CB8AC3E}">
        <p14:creationId xmlns:p14="http://schemas.microsoft.com/office/powerpoint/2010/main" val="1308043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681" grpId="0" animBg="1"/>
      <p:bldP spid="28680" grpId="0" animBg="1"/>
      <p:bldP spid="28679" grpId="0" animBg="1"/>
      <p:bldP spid="3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6" name="Rectangle 6"/>
          <p:cNvSpPr>
            <a:spLocks noChangeArrowheads="1"/>
          </p:cNvSpPr>
          <p:nvPr/>
        </p:nvSpPr>
        <p:spPr bwMode="auto">
          <a:xfrm>
            <a:off x="0" y="1357298"/>
            <a:ext cx="9144000" cy="28956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r>
              <a:rPr lang="en-US" dirty="0"/>
              <a:t>Security parameter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4314497"/>
            <a:ext cx="8763000" cy="2311400"/>
          </a:xfrm>
        </p:spPr>
        <p:txBody>
          <a:bodyPr>
            <a:noAutofit/>
          </a:bodyPr>
          <a:lstStyle/>
          <a:p>
            <a:pPr>
              <a:lnSpc>
                <a:spcPct val="80000"/>
              </a:lnSpc>
              <a:buFontTx/>
              <a:buNone/>
            </a:pPr>
            <a:endParaRPr lang="en-US" sz="2400" dirty="0"/>
          </a:p>
          <a:p>
            <a:pPr>
              <a:lnSpc>
                <a:spcPct val="80000"/>
              </a:lnSpc>
              <a:buFontTx/>
              <a:buNone/>
            </a:pPr>
            <a:r>
              <a:rPr lang="pl-PL" sz="2400" dirty="0"/>
              <a:t>The terms </a:t>
            </a:r>
            <a:r>
              <a:rPr lang="en-US" sz="2400" dirty="0"/>
              <a:t>“</a:t>
            </a:r>
            <a:r>
              <a:rPr lang="en-US" sz="2400" b="1" dirty="0">
                <a:solidFill>
                  <a:srgbClr val="FF0000"/>
                </a:solidFill>
              </a:rPr>
              <a:t>negligible</a:t>
            </a:r>
            <a:r>
              <a:rPr lang="en-US" sz="2400" dirty="0"/>
              <a:t>” and “</a:t>
            </a:r>
            <a:r>
              <a:rPr lang="en-US" sz="2400" b="1" dirty="0">
                <a:solidFill>
                  <a:srgbClr val="FF0000"/>
                </a:solidFill>
              </a:rPr>
              <a:t>polynomial</a:t>
            </a:r>
            <a:r>
              <a:rPr lang="en-US" sz="2400" dirty="0"/>
              <a:t>” make sense only if </a:t>
            </a:r>
            <a:r>
              <a:rPr lang="en-US" sz="2400" b="1" i="1" dirty="0">
                <a:solidFill>
                  <a:srgbClr val="FF0000"/>
                </a:solidFill>
              </a:rPr>
              <a:t>X</a:t>
            </a:r>
            <a:r>
              <a:rPr lang="en-US" sz="2400" dirty="0"/>
              <a:t> and the </a:t>
            </a:r>
            <a:r>
              <a:rPr lang="en-US" sz="2400" b="1" dirty="0"/>
              <a:t>adversary</a:t>
            </a:r>
            <a:r>
              <a:rPr lang="en-US" sz="2400" dirty="0"/>
              <a:t> take an additional input </a:t>
            </a:r>
            <a:r>
              <a:rPr lang="en-US" sz="2400" b="1" dirty="0">
                <a:solidFill>
                  <a:srgbClr val="FF0000"/>
                </a:solidFill>
              </a:rPr>
              <a:t>1</a:t>
            </a:r>
            <a:r>
              <a:rPr lang="en-US" sz="2400" b="1" i="1" baseline="30000" dirty="0">
                <a:solidFill>
                  <a:srgbClr val="FF0000"/>
                </a:solidFill>
              </a:rPr>
              <a:t>n</a:t>
            </a:r>
            <a:r>
              <a:rPr lang="en-US" sz="2400" dirty="0"/>
              <a:t> called </a:t>
            </a:r>
          </a:p>
          <a:p>
            <a:pPr algn="ctr">
              <a:lnSpc>
                <a:spcPct val="80000"/>
              </a:lnSpc>
              <a:buFontTx/>
              <a:buNone/>
            </a:pPr>
            <a:r>
              <a:rPr lang="en-US" sz="2400" dirty="0"/>
              <a:t>a </a:t>
            </a:r>
            <a:r>
              <a:rPr lang="en-US" sz="2400" b="1" dirty="0">
                <a:solidFill>
                  <a:srgbClr val="FF0000"/>
                </a:solidFill>
              </a:rPr>
              <a:t>security parameter</a:t>
            </a:r>
            <a:r>
              <a:rPr lang="en-US" sz="2400" b="1" dirty="0"/>
              <a:t>. 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2400" dirty="0"/>
              <a:t>In other words: we consider an infinite sequence </a:t>
            </a:r>
            <a:r>
              <a:rPr lang="en-US" sz="2400" b="1" i="1" dirty="0">
                <a:solidFill>
                  <a:srgbClr val="FF0000"/>
                </a:solidFill>
              </a:rPr>
              <a:t>X</a:t>
            </a:r>
            <a:r>
              <a:rPr lang="en-US" sz="2400" b="1" dirty="0">
                <a:solidFill>
                  <a:srgbClr val="FF0000"/>
                </a:solidFill>
              </a:rPr>
              <a:t>(1</a:t>
            </a:r>
            <a:r>
              <a:rPr lang="en-US" sz="2400" b="1" baseline="30000" dirty="0">
                <a:solidFill>
                  <a:srgbClr val="FF0000"/>
                </a:solidFill>
              </a:rPr>
              <a:t>1</a:t>
            </a:r>
            <a:r>
              <a:rPr lang="en-US" sz="2400" b="1" dirty="0">
                <a:solidFill>
                  <a:srgbClr val="FF0000"/>
                </a:solidFill>
              </a:rPr>
              <a:t>),</a:t>
            </a:r>
            <a:r>
              <a:rPr lang="en-US" sz="2400" b="1" i="1" dirty="0">
                <a:solidFill>
                  <a:srgbClr val="FF0000"/>
                </a:solidFill>
              </a:rPr>
              <a:t>X</a:t>
            </a:r>
            <a:r>
              <a:rPr lang="en-US" sz="2400" b="1" dirty="0">
                <a:solidFill>
                  <a:srgbClr val="FF0000"/>
                </a:solidFill>
              </a:rPr>
              <a:t>(1</a:t>
            </a:r>
            <a:r>
              <a:rPr lang="en-US" sz="2400" b="1" baseline="30000" dirty="0">
                <a:solidFill>
                  <a:srgbClr val="FF0000"/>
                </a:solidFill>
              </a:rPr>
              <a:t>2</a:t>
            </a:r>
            <a:r>
              <a:rPr lang="en-US" sz="2400" b="1" dirty="0">
                <a:solidFill>
                  <a:srgbClr val="FF0000"/>
                </a:solidFill>
              </a:rPr>
              <a:t>),... </a:t>
            </a:r>
            <a:r>
              <a:rPr lang="en-US" sz="2400" dirty="0"/>
              <a:t>of schemes.</a:t>
            </a:r>
          </a:p>
        </p:txBody>
      </p:sp>
      <p:sp>
        <p:nvSpPr>
          <p:cNvPr id="30725" name="Text Box 5"/>
          <p:cNvSpPr txBox="1">
            <a:spLocks noChangeArrowheads="1"/>
          </p:cNvSpPr>
          <p:nvPr/>
        </p:nvSpPr>
        <p:spPr bwMode="auto">
          <a:xfrm>
            <a:off x="304800" y="1498600"/>
            <a:ext cx="838200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0"/>
              </a:spcBef>
              <a:buFontTx/>
              <a:buNone/>
            </a:pPr>
            <a:r>
              <a:rPr lang="en-US" sz="2000" dirty="0">
                <a:solidFill>
                  <a:schemeClr val="tx1"/>
                </a:solidFill>
              </a:rPr>
              <a:t>Typically,</a:t>
            </a:r>
            <a:r>
              <a:rPr lang="en-US" sz="2000" b="0" dirty="0">
                <a:solidFill>
                  <a:schemeClr val="tx1"/>
                </a:solidFill>
              </a:rPr>
              <a:t> we will say that  </a:t>
            </a:r>
            <a:r>
              <a:rPr lang="en-US" sz="2000" dirty="0"/>
              <a:t>a</a:t>
            </a:r>
            <a:r>
              <a:rPr lang="pl-PL" sz="2000" dirty="0"/>
              <a:t> </a:t>
            </a:r>
            <a:r>
              <a:rPr lang="en-US" sz="2000" b="1" dirty="0"/>
              <a:t>scheme</a:t>
            </a:r>
            <a:r>
              <a:rPr lang="pl-PL" sz="2000" b="1" dirty="0"/>
              <a:t> </a:t>
            </a:r>
            <a:r>
              <a:rPr lang="pl-PL" sz="2000" b="1" dirty="0">
                <a:solidFill>
                  <a:srgbClr val="FF0000"/>
                </a:solidFill>
              </a:rPr>
              <a:t>X</a:t>
            </a:r>
            <a:r>
              <a:rPr lang="pl-PL" sz="2000" b="1" dirty="0">
                <a:solidFill>
                  <a:schemeClr val="tx1"/>
                </a:solidFill>
              </a:rPr>
              <a:t> </a:t>
            </a:r>
            <a:r>
              <a:rPr lang="pl-PL" sz="2000" b="1" dirty="0"/>
              <a:t>is secure </a:t>
            </a:r>
            <a:r>
              <a:rPr lang="en-US" sz="2000" b="0" dirty="0">
                <a:solidFill>
                  <a:schemeClr val="tx1"/>
                </a:solidFill>
              </a:rPr>
              <a:t>if</a:t>
            </a:r>
          </a:p>
          <a:p>
            <a:pPr algn="ctr">
              <a:spcBef>
                <a:spcPct val="0"/>
              </a:spcBef>
              <a:buFontTx/>
              <a:buNone/>
            </a:pPr>
            <a:endParaRPr lang="en-US" sz="2000" b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7" name="Text Box 7"/>
              <p:cNvSpPr txBox="1">
                <a:spLocks noChangeArrowheads="1"/>
              </p:cNvSpPr>
              <p:nvPr/>
            </p:nvSpPr>
            <p:spPr bwMode="auto">
              <a:xfrm>
                <a:off x="1099976" y="1929139"/>
                <a:ext cx="1589435" cy="156966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>
                  <a:spcBef>
                    <a:spcPct val="0"/>
                  </a:spcBef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6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∀</m:t>
                      </m:r>
                    </m:oMath>
                  </m:oMathPara>
                </a14:m>
                <a:endParaRPr lang="en-US" sz="1481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0727" name="Text 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99976" y="1929139"/>
                <a:ext cx="1589435" cy="156966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728" name="Text Box 8"/>
          <p:cNvSpPr txBox="1">
            <a:spLocks noChangeArrowheads="1"/>
          </p:cNvSpPr>
          <p:nvPr/>
        </p:nvSpPr>
        <p:spPr bwMode="auto">
          <a:xfrm>
            <a:off x="591355" y="3356375"/>
            <a:ext cx="2606675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0"/>
              </a:spcBef>
              <a:buFontTx/>
              <a:buNone/>
            </a:pPr>
            <a:r>
              <a:rPr lang="en-US" sz="1800" b="1" dirty="0">
                <a:solidFill>
                  <a:srgbClr val="FF0000"/>
                </a:solidFill>
              </a:rPr>
              <a:t>polynomial</a:t>
            </a:r>
            <a:r>
              <a:rPr lang="pl-PL" sz="1800" b="1" dirty="0">
                <a:solidFill>
                  <a:srgbClr val="FF0000"/>
                </a:solidFill>
              </a:rPr>
              <a:t>-time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pl-PL" sz="1800" dirty="0">
                <a:solidFill>
                  <a:schemeClr val="tx1"/>
                </a:solidFill>
              </a:rPr>
              <a:t>Turing Machine</a:t>
            </a:r>
            <a:r>
              <a:rPr lang="en-US" sz="1800" b="0" dirty="0">
                <a:solidFill>
                  <a:srgbClr val="990000"/>
                </a:solidFill>
              </a:rPr>
              <a:t> </a:t>
            </a:r>
            <a:r>
              <a:rPr lang="pl-PL" sz="1800" b="1" i="1" dirty="0">
                <a:solidFill>
                  <a:srgbClr val="FF0000"/>
                </a:solidFill>
              </a:rPr>
              <a:t>M</a:t>
            </a:r>
            <a:endParaRPr lang="en-US" sz="1800" b="1" i="1" dirty="0">
              <a:solidFill>
                <a:srgbClr val="FF0000"/>
              </a:solidFill>
            </a:endParaRPr>
          </a:p>
        </p:txBody>
      </p:sp>
      <p:sp>
        <p:nvSpPr>
          <p:cNvPr id="30729" name="Text Box 9"/>
          <p:cNvSpPr txBox="1">
            <a:spLocks noChangeArrowheads="1"/>
          </p:cNvSpPr>
          <p:nvPr/>
        </p:nvSpPr>
        <p:spPr bwMode="auto">
          <a:xfrm>
            <a:off x="2971800" y="2743200"/>
            <a:ext cx="563308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  <a:buFontTx/>
              <a:buNone/>
            </a:pPr>
            <a:r>
              <a:rPr lang="pl-PL" sz="2400" b="1" dirty="0">
                <a:solidFill>
                  <a:srgbClr val="FF0000"/>
                </a:solidFill>
              </a:rPr>
              <a:t>P (</a:t>
            </a:r>
            <a:r>
              <a:rPr lang="pl-PL" sz="2400" b="1" i="1" dirty="0">
                <a:solidFill>
                  <a:srgbClr val="FF0000"/>
                </a:solidFill>
              </a:rPr>
              <a:t>M</a:t>
            </a:r>
            <a:r>
              <a:rPr lang="pl-PL" sz="2400" b="1" dirty="0">
                <a:solidFill>
                  <a:srgbClr val="FF0000"/>
                </a:solidFill>
              </a:rPr>
              <a:t> </a:t>
            </a:r>
            <a:r>
              <a:rPr lang="pl-PL" sz="2400" b="1" dirty="0">
                <a:solidFill>
                  <a:schemeClr val="tx1"/>
                </a:solidFill>
              </a:rPr>
              <a:t>breaks the scheme</a:t>
            </a:r>
            <a:r>
              <a:rPr lang="pl-PL" sz="2400" b="1" dirty="0">
                <a:solidFill>
                  <a:srgbClr val="990000"/>
                </a:solidFill>
              </a:rPr>
              <a:t> </a:t>
            </a:r>
            <a:r>
              <a:rPr lang="pl-PL" sz="2400" b="1" i="1" dirty="0">
                <a:solidFill>
                  <a:srgbClr val="FF0000"/>
                </a:solidFill>
              </a:rPr>
              <a:t>X</a:t>
            </a:r>
            <a:r>
              <a:rPr lang="pl-PL" sz="2400" b="1" dirty="0">
                <a:solidFill>
                  <a:srgbClr val="FF0000"/>
                </a:solidFill>
              </a:rPr>
              <a:t>) </a:t>
            </a:r>
            <a:r>
              <a:rPr lang="pl-PL" sz="2400" b="1" dirty="0">
                <a:solidFill>
                  <a:schemeClr val="tx1"/>
                </a:solidFill>
              </a:rPr>
              <a:t>is </a:t>
            </a:r>
            <a:r>
              <a:rPr lang="pl-PL" sz="2400" b="1" dirty="0">
                <a:solidFill>
                  <a:srgbClr val="FF0000"/>
                </a:solidFill>
              </a:rPr>
              <a:t>negligible</a:t>
            </a:r>
            <a:endParaRPr 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6696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25" grpId="0"/>
      <p:bldP spid="30727" grpId="0"/>
      <p:bldP spid="30728" grpId="0"/>
      <p:bldP spid="30729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3A5DE-0BEC-43A3-B44D-F4A706C13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462" y="365126"/>
            <a:ext cx="8280888" cy="1325563"/>
          </a:xfrm>
        </p:spPr>
        <p:txBody>
          <a:bodyPr/>
          <a:lstStyle/>
          <a:p>
            <a:r>
              <a:rPr lang="en-US" dirty="0"/>
              <a:t>A common convention in symmetric encryption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D37E506-68D8-42F9-B09D-81B6BDCFE4F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773604" y="2770554"/>
                <a:ext cx="5436088" cy="3160224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pl-PL" b="1" dirty="0">
                    <a:solidFill>
                      <a:srgbClr val="FF0000"/>
                    </a:solidFill>
                    <a:latin typeface="Lucida Calligraphy"/>
                  </a:rPr>
                  <a:t>K</a:t>
                </a:r>
                <a:r>
                  <a:rPr lang="pl-PL" b="1" i="1" dirty="0">
                    <a:solidFill>
                      <a:srgbClr val="FF0000"/>
                    </a:solidFill>
                  </a:rPr>
                  <a:t> </a:t>
                </a:r>
                <a:r>
                  <a:rPr lang="pl-PL" b="1" dirty="0">
                    <a:solidFill>
                      <a:srgbClr val="FF0000"/>
                    </a:solidFill>
                  </a:rPr>
                  <a:t>=</a:t>
                </a:r>
                <a:r>
                  <a:rPr lang="pl-PL" b="1" i="1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e>
                        </m:d>
                      </m:e>
                      <m:sup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𝒌</m:t>
                        </m:r>
                      </m:sup>
                    </m:sSup>
                  </m:oMath>
                </a14:m>
                <a:endParaRPr lang="en-US" b="1" i="1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endParaRPr lang="en-US" b="1" i="1" dirty="0">
                  <a:solidFill>
                    <a:srgbClr val="FF0000"/>
                  </a:solidFill>
                  <a:latin typeface="Lucida Calligraphy"/>
                </a:endParaRPr>
              </a:p>
              <a:p>
                <a:pPr marL="0" indent="0">
                  <a:buNone/>
                </a:pPr>
                <a:r>
                  <a:rPr lang="pl-PL" b="1" dirty="0">
                    <a:solidFill>
                      <a:srgbClr val="FF0000"/>
                    </a:solidFill>
                    <a:latin typeface="Lucida Calligraphy"/>
                  </a:rPr>
                  <a:t>M </a:t>
                </a:r>
                <a:r>
                  <a:rPr lang="pl-PL" b="1" dirty="0">
                    <a:solidFill>
                      <a:srgbClr val="FF0000"/>
                    </a:solidFill>
                  </a:rPr>
                  <a:t>=</a:t>
                </a:r>
                <a:r>
                  <a:rPr lang="it-IT" b="1" dirty="0">
                    <a:solidFill>
                      <a:srgbClr val="FF0000"/>
                    </a:solidFill>
                    <a:latin typeface="Lucida Calligraphy"/>
                  </a:rPr>
                  <a:t> C </a:t>
                </a:r>
                <a:r>
                  <a:rPr lang="pl-PL" b="1" dirty="0">
                    <a:solidFill>
                      <a:srgbClr val="FF0000"/>
                    </a:solidFill>
                  </a:rPr>
                  <a:t>=</a:t>
                </a:r>
                <a:r>
                  <a:rPr lang="en-US" b="1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e>
                        </m:d>
                      </m:e>
                      <m:sup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D37E506-68D8-42F9-B09D-81B6BDCFE4F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73604" y="2770554"/>
                <a:ext cx="5436088" cy="3160224"/>
              </a:xfrm>
              <a:blipFill>
                <a:blip r:embed="rId2"/>
                <a:stretch>
                  <a:fillRect l="-2354" t="-34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peech Bubble: Rectangle 3">
            <a:extLst>
              <a:ext uri="{FF2B5EF4-FFF2-40B4-BE49-F238E27FC236}">
                <a16:creationId xmlns:a16="http://schemas.microsoft.com/office/drawing/2014/main" id="{B1A71141-F339-4755-9E7E-80D1EA41FFEA}"/>
              </a:ext>
            </a:extLst>
          </p:cNvPr>
          <p:cNvSpPr/>
          <p:nvPr/>
        </p:nvSpPr>
        <p:spPr>
          <a:xfrm>
            <a:off x="3981938" y="2717679"/>
            <a:ext cx="2958123" cy="590062"/>
          </a:xfrm>
          <a:prstGeom prst="wedgeRectCallout">
            <a:avLst>
              <a:gd name="adj1" fmla="val -61256"/>
              <a:gd name="adj2" fmla="val -19619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security parameter</a:t>
            </a:r>
          </a:p>
        </p:txBody>
      </p:sp>
    </p:spTree>
    <p:extLst>
      <p:ext uri="{BB962C8B-B14F-4D97-AF65-F5344CB8AC3E}">
        <p14:creationId xmlns:p14="http://schemas.microsoft.com/office/powerpoint/2010/main" val="490834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it-IT" dirty="0" err="1"/>
              <a:t>Example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28596" y="1071546"/>
            <a:ext cx="8000020" cy="120032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security parameter</a:t>
            </a:r>
            <a:r>
              <a:rPr lang="en-US" sz="2400" i="1" dirty="0">
                <a:solidFill>
                  <a:srgbClr val="FF0000"/>
                </a:solidFill>
              </a:rPr>
              <a:t> </a:t>
            </a:r>
            <a:r>
              <a:rPr lang="en-US" sz="2400" b="1" dirty="0">
                <a:solidFill>
                  <a:srgbClr val="FF0000"/>
                </a:solidFill>
              </a:rPr>
              <a:t>1</a:t>
            </a:r>
            <a:r>
              <a:rPr lang="en-US" sz="2400" b="1" i="1" baseline="30000" dirty="0">
                <a:solidFill>
                  <a:srgbClr val="FF0000"/>
                </a:solidFill>
              </a:rPr>
              <a:t>n</a:t>
            </a:r>
            <a:r>
              <a:rPr lang="en-US" sz="2400" i="1" dirty="0">
                <a:solidFill>
                  <a:srgbClr val="FF0000"/>
                </a:solidFill>
              </a:rPr>
              <a:t> </a:t>
            </a:r>
            <a:r>
              <a:rPr lang="en-US" sz="2400" dirty="0"/>
              <a:t> – </a:t>
            </a:r>
            <a:r>
              <a:rPr lang="en-US" sz="2400" b="1" i="1" dirty="0">
                <a:solidFill>
                  <a:srgbClr val="FF0000"/>
                </a:solidFill>
              </a:rPr>
              <a:t>n</a:t>
            </a:r>
            <a:r>
              <a:rPr lang="en-US" sz="2400" dirty="0"/>
              <a:t> is the length of the secret key </a:t>
            </a:r>
            <a:r>
              <a:rPr lang="en-US" sz="2400" b="1" i="1" dirty="0">
                <a:solidFill>
                  <a:srgbClr val="FF0000"/>
                </a:solidFill>
              </a:rPr>
              <a:t>k</a:t>
            </a:r>
          </a:p>
          <a:p>
            <a:pPr algn="ctr"/>
            <a:endParaRPr lang="en-US" sz="2400" b="1" dirty="0">
              <a:solidFill>
                <a:srgbClr val="C00000"/>
              </a:solidFill>
            </a:endParaRP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in other words: </a:t>
            </a:r>
            <a:r>
              <a:rPr lang="en-US" sz="2400" b="1" i="1" dirty="0">
                <a:solidFill>
                  <a:srgbClr val="FF0000"/>
                </a:solidFill>
              </a:rPr>
              <a:t>k</a:t>
            </a:r>
            <a:r>
              <a:rPr lang="en-US" sz="2400" b="1" dirty="0">
                <a:solidFill>
                  <a:srgbClr val="C00000"/>
                </a:solidFill>
              </a:rPr>
              <a:t> </a:t>
            </a:r>
            <a:r>
              <a:rPr lang="en-US" sz="2400" dirty="0">
                <a:solidFill>
                  <a:schemeClr val="tx1"/>
                </a:solidFill>
              </a:rPr>
              <a:t>is always a random element of </a:t>
            </a:r>
            <a:r>
              <a:rPr lang="en-US" sz="2400" b="1" dirty="0">
                <a:solidFill>
                  <a:srgbClr val="FF0000"/>
                </a:solidFill>
              </a:rPr>
              <a:t>{0,1}</a:t>
            </a:r>
            <a:r>
              <a:rPr lang="en-US" sz="2400" b="1" i="1" baseline="30000" dirty="0">
                <a:solidFill>
                  <a:srgbClr val="FF0000"/>
                </a:solidFill>
              </a:rPr>
              <a:t>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188720" y="3000372"/>
            <a:ext cx="7387831" cy="120032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/>
              <a:t>The adversary can always </a:t>
            </a:r>
            <a:r>
              <a:rPr lang="en-US" sz="2400" b="1" dirty="0"/>
              <a:t>guess</a:t>
            </a:r>
            <a:r>
              <a:rPr lang="en-US" sz="2400" dirty="0"/>
              <a:t> </a:t>
            </a:r>
            <a:r>
              <a:rPr lang="en-US" sz="2400" b="1" i="1" dirty="0">
                <a:solidFill>
                  <a:srgbClr val="FF0000"/>
                </a:solidFill>
              </a:rPr>
              <a:t>k</a:t>
            </a:r>
            <a:r>
              <a:rPr lang="en-US" sz="2400" dirty="0"/>
              <a:t> with probability </a:t>
            </a:r>
            <a:r>
              <a:rPr lang="en-US" sz="2400" b="1" dirty="0">
                <a:solidFill>
                  <a:srgbClr val="FF0000"/>
                </a:solidFill>
              </a:rPr>
              <a:t>2</a:t>
            </a:r>
            <a:r>
              <a:rPr lang="en-US" sz="2400" b="1" baseline="30000" dirty="0">
                <a:solidFill>
                  <a:srgbClr val="FF0000"/>
                </a:solidFill>
              </a:rPr>
              <a:t>-</a:t>
            </a:r>
            <a:r>
              <a:rPr lang="en-US" sz="2400" b="1" i="1" baseline="30000" dirty="0">
                <a:solidFill>
                  <a:srgbClr val="FF0000"/>
                </a:solidFill>
              </a:rPr>
              <a:t>n</a:t>
            </a:r>
            <a:r>
              <a:rPr lang="en-US" sz="2400" dirty="0"/>
              <a:t>.</a:t>
            </a:r>
          </a:p>
          <a:p>
            <a:endParaRPr lang="en-US" sz="2400" dirty="0"/>
          </a:p>
          <a:p>
            <a:r>
              <a:rPr lang="en-US" sz="2400" dirty="0"/>
              <a:t>This probability </a:t>
            </a:r>
            <a:r>
              <a:rPr lang="en-US" sz="2400" b="1" dirty="0"/>
              <a:t>is negligible</a:t>
            </a:r>
            <a:r>
              <a:rPr lang="en-US" sz="2400" dirty="0"/>
              <a:t>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88720" y="4714884"/>
            <a:ext cx="7290432" cy="156966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/>
              <a:t>He can also </a:t>
            </a:r>
            <a:r>
              <a:rPr lang="en-US" sz="2400" b="1" dirty="0"/>
              <a:t>enumerate all possible keys </a:t>
            </a:r>
            <a:r>
              <a:rPr lang="en-US" sz="2400" b="1" i="1" dirty="0">
                <a:solidFill>
                  <a:srgbClr val="FF0000"/>
                </a:solidFill>
              </a:rPr>
              <a:t>k</a:t>
            </a:r>
            <a:r>
              <a:rPr lang="en-US" sz="2400" dirty="0"/>
              <a:t> in time </a:t>
            </a:r>
            <a:r>
              <a:rPr lang="en-US" sz="2400" b="1" dirty="0">
                <a:solidFill>
                  <a:srgbClr val="FF0000"/>
                </a:solidFill>
              </a:rPr>
              <a:t>2</a:t>
            </a:r>
            <a:r>
              <a:rPr lang="en-US" sz="2400" b="1" i="1" baseline="30000" dirty="0">
                <a:solidFill>
                  <a:srgbClr val="FF0000"/>
                </a:solidFill>
              </a:rPr>
              <a:t>n</a:t>
            </a:r>
            <a:r>
              <a:rPr lang="en-US" sz="2400" dirty="0"/>
              <a:t>.</a:t>
            </a:r>
          </a:p>
          <a:p>
            <a:r>
              <a:rPr lang="en-US" sz="2400" dirty="0"/>
              <a:t>(the “brute force” attack)</a:t>
            </a:r>
          </a:p>
          <a:p>
            <a:endParaRPr lang="en-US" sz="2400" dirty="0"/>
          </a:p>
          <a:p>
            <a:r>
              <a:rPr lang="en-US" sz="2400" dirty="0"/>
              <a:t>This time </a:t>
            </a:r>
            <a:r>
              <a:rPr lang="en-US" sz="2400" b="1" dirty="0"/>
              <a:t>is exponential</a:t>
            </a:r>
            <a:r>
              <a:rPr lang="en-US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30845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5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8" name="Rectangle 12"/>
          <p:cNvSpPr>
            <a:spLocks noChangeArrowheads="1"/>
          </p:cNvSpPr>
          <p:nvPr/>
        </p:nvSpPr>
        <p:spPr bwMode="auto">
          <a:xfrm>
            <a:off x="-43031" y="3429000"/>
            <a:ext cx="9187031" cy="1675504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29707" name="Rectangle 11"/>
          <p:cNvSpPr>
            <a:spLocks noChangeArrowheads="1"/>
          </p:cNvSpPr>
          <p:nvPr/>
        </p:nvSpPr>
        <p:spPr bwMode="auto">
          <a:xfrm>
            <a:off x="0" y="1219200"/>
            <a:ext cx="9144000" cy="22098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 sz="2000"/>
          </a:p>
        </p:txBody>
      </p:sp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0"/>
            <a:ext cx="8229600" cy="1143000"/>
          </a:xfrm>
        </p:spPr>
        <p:txBody>
          <a:bodyPr/>
          <a:lstStyle/>
          <a:p>
            <a:r>
              <a:rPr lang="en-US"/>
              <a:t>Is this the right approach?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662056" y="1371600"/>
            <a:ext cx="7348576" cy="5486400"/>
          </a:xfrm>
        </p:spPr>
        <p:txBody>
          <a:bodyPr>
            <a:noAutofit/>
          </a:bodyPr>
          <a:lstStyle/>
          <a:p>
            <a:pPr marL="533400" indent="-533400" algn="ctr">
              <a:lnSpc>
                <a:spcPct val="80000"/>
              </a:lnSpc>
              <a:buFontTx/>
              <a:buNone/>
            </a:pPr>
            <a:r>
              <a:rPr lang="en-US" sz="2000" b="1" u="sng" dirty="0">
                <a:solidFill>
                  <a:srgbClr val="FF0000"/>
                </a:solidFill>
              </a:rPr>
              <a:t>Advantages</a:t>
            </a:r>
          </a:p>
          <a:p>
            <a:pPr marL="533400" indent="-533400">
              <a:lnSpc>
                <a:spcPct val="80000"/>
              </a:lnSpc>
              <a:buFontTx/>
              <a:buAutoNum type="arabicPeriod"/>
            </a:pPr>
            <a:r>
              <a:rPr lang="pl-PL" sz="2000" dirty="0"/>
              <a:t>Al</a:t>
            </a:r>
            <a:r>
              <a:rPr lang="en-US" sz="2000" dirty="0"/>
              <a:t>l types of </a:t>
            </a:r>
            <a:r>
              <a:rPr lang="en-US" sz="2000" b="1" dirty="0"/>
              <a:t>Turing Machines</a:t>
            </a:r>
            <a:r>
              <a:rPr lang="en-US" sz="2000" dirty="0"/>
              <a:t> are “equivalent” </a:t>
            </a:r>
            <a:r>
              <a:rPr lang="pl-PL" sz="2000" dirty="0"/>
              <a:t>up to a </a:t>
            </a:r>
            <a:r>
              <a:rPr lang="en-US" sz="2000" dirty="0"/>
              <a:t>“</a:t>
            </a:r>
            <a:r>
              <a:rPr lang="en-US" sz="2000" b="1" dirty="0"/>
              <a:t>polynomial reduction</a:t>
            </a:r>
            <a:r>
              <a:rPr lang="en-US" sz="2000" dirty="0"/>
              <a:t>”.</a:t>
            </a:r>
            <a:br>
              <a:rPr lang="en-US" sz="2000" dirty="0"/>
            </a:br>
            <a:r>
              <a:rPr lang="en-US" sz="2000" dirty="0"/>
              <a:t>Therefore we do need to specify the details of the model.</a:t>
            </a:r>
            <a:br>
              <a:rPr lang="en-US" sz="2000" dirty="0"/>
            </a:br>
            <a:endParaRPr lang="en-US" sz="2000" dirty="0"/>
          </a:p>
          <a:p>
            <a:pPr marL="533400" indent="-533400">
              <a:lnSpc>
                <a:spcPct val="80000"/>
              </a:lnSpc>
              <a:buFontTx/>
              <a:buAutoNum type="arabicPeriod"/>
            </a:pPr>
            <a:r>
              <a:rPr lang="en-US" sz="2000" dirty="0"/>
              <a:t>The formulas get much simpler.</a:t>
            </a:r>
          </a:p>
          <a:p>
            <a:pPr marL="0" indent="0">
              <a:lnSpc>
                <a:spcPct val="80000"/>
              </a:lnSpc>
              <a:buNone/>
            </a:pPr>
            <a:endParaRPr lang="en-US" sz="2000" dirty="0"/>
          </a:p>
          <a:p>
            <a:pPr marL="533400" indent="-533400" algn="ctr">
              <a:lnSpc>
                <a:spcPct val="80000"/>
              </a:lnSpc>
              <a:buFontTx/>
              <a:buNone/>
            </a:pPr>
            <a:r>
              <a:rPr lang="en-US" sz="2000" b="1" u="sng" dirty="0">
                <a:solidFill>
                  <a:srgbClr val="FF0000"/>
                </a:solidFill>
              </a:rPr>
              <a:t>Disadvantage</a:t>
            </a:r>
          </a:p>
          <a:p>
            <a:pPr marL="533400" indent="-533400">
              <a:lnSpc>
                <a:spcPct val="80000"/>
              </a:lnSpc>
              <a:buFontTx/>
              <a:buNone/>
            </a:pPr>
            <a:r>
              <a:rPr lang="en-US" sz="2000" dirty="0"/>
              <a:t>Asymptotic results don’t tell us anything about security of the </a:t>
            </a:r>
            <a:r>
              <a:rPr lang="en-US" sz="2000" b="1" dirty="0"/>
              <a:t>concrete systems</a:t>
            </a:r>
            <a:r>
              <a:rPr lang="en-US" sz="2000" dirty="0"/>
              <a:t>.</a:t>
            </a:r>
          </a:p>
          <a:p>
            <a:pPr marL="533400" indent="-533400">
              <a:lnSpc>
                <a:spcPct val="80000"/>
              </a:lnSpc>
              <a:buFontTx/>
              <a:buNone/>
            </a:pPr>
            <a:endParaRPr lang="en-US" sz="2000" dirty="0"/>
          </a:p>
          <a:p>
            <a:pPr marL="533400" indent="-533400">
              <a:lnSpc>
                <a:spcPct val="80000"/>
              </a:lnSpc>
              <a:buFontTx/>
              <a:buNone/>
            </a:pPr>
            <a:endParaRPr lang="en-US" sz="2000" dirty="0"/>
          </a:p>
          <a:p>
            <a:pPr marL="533400" indent="-533400" algn="ctr">
              <a:lnSpc>
                <a:spcPct val="80000"/>
              </a:lnSpc>
              <a:buFontTx/>
              <a:buNone/>
            </a:pPr>
            <a:r>
              <a:rPr lang="en-US" sz="2000" b="1" u="sng" dirty="0">
                <a:solidFill>
                  <a:srgbClr val="FF0000"/>
                </a:solidFill>
              </a:rPr>
              <a:t>However</a:t>
            </a:r>
          </a:p>
          <a:p>
            <a:pPr marL="533400" indent="-533400">
              <a:lnSpc>
                <a:spcPct val="80000"/>
              </a:lnSpc>
              <a:buFontTx/>
              <a:buNone/>
            </a:pPr>
            <a:r>
              <a:rPr lang="en-US" sz="2000" dirty="0"/>
              <a:t>Usually one can prove </a:t>
            </a:r>
            <a:r>
              <a:rPr lang="en-US" sz="2000" b="1" dirty="0"/>
              <a:t>formally</a:t>
            </a:r>
            <a:r>
              <a:rPr lang="en-US" sz="2000" dirty="0"/>
              <a:t> an asymptotic result and then argue </a:t>
            </a:r>
            <a:r>
              <a:rPr lang="en-US" sz="2000" b="1" dirty="0"/>
              <a:t>informally</a:t>
            </a:r>
            <a:r>
              <a:rPr lang="en-US" sz="2000" dirty="0"/>
              <a:t> that “the constants are reasonable”</a:t>
            </a:r>
          </a:p>
          <a:p>
            <a:pPr marL="533400" indent="-533400" algn="r">
              <a:lnSpc>
                <a:spcPct val="80000"/>
              </a:lnSpc>
              <a:buFontTx/>
              <a:buNone/>
            </a:pPr>
            <a:r>
              <a:rPr lang="en-US" sz="2000" dirty="0"/>
              <a:t>(and can be calculated if one really wants).</a:t>
            </a:r>
          </a:p>
        </p:txBody>
      </p:sp>
      <p:pic>
        <p:nvPicPr>
          <p:cNvPr id="29702" name="Picture 6" descr="MCj04238440000[1]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3400" y="3898232"/>
            <a:ext cx="838200" cy="809625"/>
          </a:xfrm>
          <a:prstGeom prst="rect">
            <a:avLst/>
          </a:prstGeom>
          <a:noFill/>
        </p:spPr>
      </p:pic>
      <p:pic>
        <p:nvPicPr>
          <p:cNvPr id="29704" name="Picture 8" descr="MCj04238420000[1]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3400" y="1981200"/>
            <a:ext cx="774700" cy="838200"/>
          </a:xfrm>
          <a:prstGeom prst="rect">
            <a:avLst/>
          </a:prstGeom>
          <a:noFill/>
        </p:spPr>
      </p:pic>
      <p:pic>
        <p:nvPicPr>
          <p:cNvPr id="29705" name="Picture 9" descr="MCj04298270000[1]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81000" y="5181600"/>
            <a:ext cx="1163638" cy="14224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462652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708" grpId="0" animBg="1"/>
      <p:bldP spid="29707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85750" y="5429250"/>
            <a:ext cx="8429625" cy="1200150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©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+mn-lt"/>
                <a:cs typeface="+mn-cs"/>
              </a:rPr>
              <a:t>20</a:t>
            </a:r>
            <a:r>
              <a:rPr lang="pl-PL" dirty="0">
                <a:solidFill>
                  <a:schemeClr val="bg2">
                    <a:lumMod val="10000"/>
                  </a:schemeClr>
                </a:solidFill>
                <a:latin typeface="+mn-lt"/>
                <a:cs typeface="+mn-cs"/>
              </a:rPr>
              <a:t>2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5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+mn-lt"/>
                <a:cs typeface="+mn-cs"/>
              </a:rPr>
              <a:t> by Stefan Dziembowski. Permission to make digital or hard copies of part or all of this material is currently granted without fee </a:t>
            </a:r>
            <a:r>
              <a:rPr lang="en-US" i="1" dirty="0">
                <a:solidFill>
                  <a:schemeClr val="bg2">
                    <a:lumMod val="10000"/>
                  </a:schemeClr>
                </a:solidFill>
                <a:latin typeface="+mn-lt"/>
                <a:cs typeface="+mn-cs"/>
              </a:rPr>
              <a:t>provided that copies are made only for personal or classroom use, are not distributed for profit or commercial advantage, and that new copies bear this notice and the full citation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+mn-lt"/>
                <a:cs typeface="+mn-c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13192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Cryptography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2743200" y="1600200"/>
            <a:ext cx="6172200" cy="45720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65760" marR="0" lvl="0" indent="-283464" algn="ctr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/>
            </a:pPr>
            <a:endParaRPr kumimoji="0" lang="it-IT" sz="2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65760" marR="0" lvl="0" indent="-283464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/>
            </a:pPr>
            <a:endParaRPr kumimoji="0" lang="it-IT" sz="2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65760" marR="0" lvl="0" indent="-283464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/>
            </a:pPr>
            <a:r>
              <a:rPr kumimoji="0" lang="en-US" sz="2200" b="1" i="0" u="sng" strike="noStrike" kern="1200" cap="none" spc="0" normalizeH="0" baseline="0" dirty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 the past</a:t>
            </a:r>
            <a:r>
              <a:rPr kumimoji="0" lang="en-US" sz="2200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:</a:t>
            </a:r>
            <a:br>
              <a:rPr kumimoji="0" lang="en-US" sz="2200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br>
              <a:rPr kumimoji="0" lang="en-US" sz="2200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sz="2200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the </a:t>
            </a:r>
            <a:r>
              <a:rPr kumimoji="0" lang="en-US" sz="2200" b="1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art</a:t>
            </a:r>
            <a:r>
              <a:rPr kumimoji="0" lang="en-US" sz="2200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of encrypting messages (mostly for the military applications).</a:t>
            </a:r>
          </a:p>
          <a:p>
            <a:pPr marL="365760" marR="0" lvl="0" indent="-283464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/>
            </a:pPr>
            <a:endParaRPr kumimoji="0" lang="it-IT" sz="2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65760" marR="0" lvl="0" indent="-283464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/>
            </a:pPr>
            <a:r>
              <a:rPr kumimoji="0" lang="en-US" sz="2200" b="1" i="0" u="sng" strike="noStrike" kern="1200" cap="none" spc="0" normalizeH="0" baseline="0" dirty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Now</a:t>
            </a:r>
            <a:r>
              <a:rPr kumimoji="0" lang="en-US" sz="2200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:</a:t>
            </a:r>
            <a:br>
              <a:rPr kumimoji="0" lang="en-US" sz="2200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br>
              <a:rPr kumimoji="0" lang="en-US" sz="2200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sz="2200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the </a:t>
            </a:r>
            <a:r>
              <a:rPr kumimoji="0" lang="en-US" sz="2200" b="1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science</a:t>
            </a:r>
            <a:r>
              <a:rPr kumimoji="0" lang="en-US" sz="2200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of securing digital communication and transactions (encryption, authentication, digital signatures, e-cash, auctions, etc..)</a:t>
            </a:r>
          </a:p>
          <a:p>
            <a:pPr marL="365760" marR="0" lvl="0" indent="-283464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/>
            </a:pPr>
            <a:endParaRPr kumimoji="0" lang="it-IT" sz="2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5" name="Picture 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3400" y="1600200"/>
            <a:ext cx="17145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9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8600" y="4495800"/>
            <a:ext cx="2438400" cy="1570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261371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9919" y="-44457"/>
            <a:ext cx="7886700" cy="1325563"/>
          </a:xfrm>
        </p:spPr>
        <p:txBody>
          <a:bodyPr/>
          <a:lstStyle/>
          <a:p>
            <a:r>
              <a:rPr lang="en-US" dirty="0"/>
              <a:t>Terminology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2514600"/>
            <a:ext cx="8229600" cy="3962400"/>
          </a:xfrm>
        </p:spPr>
        <p:txBody>
          <a:bodyPr>
            <a:normAutofit fontScale="92500"/>
          </a:bodyPr>
          <a:lstStyle/>
          <a:p>
            <a:pPr>
              <a:buNone/>
            </a:pPr>
            <a:r>
              <a:rPr lang="en-US" b="1" dirty="0"/>
              <a:t>Cryptology = cryptography + cryptanalysis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US" dirty="0"/>
              <a:t>This convention is </a:t>
            </a:r>
            <a:r>
              <a:rPr lang="en-US" b="1" dirty="0"/>
              <a:t>slightly artificial </a:t>
            </a:r>
            <a:r>
              <a:rPr lang="en-US" dirty="0"/>
              <a:t>and often ignored.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US" dirty="0"/>
              <a:t>Common usage: </a:t>
            </a:r>
          </a:p>
          <a:p>
            <a:pPr algn="ctr">
              <a:buNone/>
            </a:pPr>
            <a:r>
              <a:rPr lang="en-US" b="1" dirty="0"/>
              <a:t>“cryptanalysis of X” = “breaking X”</a:t>
            </a:r>
          </a:p>
          <a:p>
            <a:pPr algn="ctr">
              <a:buNone/>
            </a:pPr>
            <a:endParaRPr lang="en-US" b="1" dirty="0"/>
          </a:p>
          <a:p>
            <a:pPr>
              <a:buNone/>
            </a:pPr>
            <a:r>
              <a:rPr lang="en-US" dirty="0"/>
              <a:t>Common abbreviation: </a:t>
            </a:r>
            <a:r>
              <a:rPr lang="en-US" b="1" dirty="0"/>
              <a:t>“crypto”</a:t>
            </a:r>
          </a:p>
          <a:p>
            <a:pPr algn="ctr">
              <a:buNone/>
            </a:pPr>
            <a:endParaRPr lang="en-US" b="1" dirty="0"/>
          </a:p>
        </p:txBody>
      </p:sp>
      <p:sp>
        <p:nvSpPr>
          <p:cNvPr id="4" name="Rectangular Callout 3"/>
          <p:cNvSpPr/>
          <p:nvPr/>
        </p:nvSpPr>
        <p:spPr>
          <a:xfrm>
            <a:off x="1828800" y="1524000"/>
            <a:ext cx="3357586" cy="747706"/>
          </a:xfrm>
          <a:prstGeom prst="wedgeRectCallout">
            <a:avLst>
              <a:gd name="adj1" fmla="val 9108"/>
              <a:gd name="adj2" fmla="val 84972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constructing secure systems</a:t>
            </a:r>
          </a:p>
        </p:txBody>
      </p:sp>
      <p:sp>
        <p:nvSpPr>
          <p:cNvPr id="5" name="Rectangular Callout 4"/>
          <p:cNvSpPr/>
          <p:nvPr/>
        </p:nvSpPr>
        <p:spPr>
          <a:xfrm>
            <a:off x="5562600" y="1524000"/>
            <a:ext cx="3357586" cy="595306"/>
          </a:xfrm>
          <a:prstGeom prst="wedgeRectCallout">
            <a:avLst>
              <a:gd name="adj1" fmla="val -26014"/>
              <a:gd name="adj2" fmla="val 133941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breaking the systems</a:t>
            </a:r>
          </a:p>
        </p:txBody>
      </p:sp>
    </p:spTree>
    <p:extLst>
      <p:ext uri="{BB962C8B-B14F-4D97-AF65-F5344CB8AC3E}">
        <p14:creationId xmlns:p14="http://schemas.microsoft.com/office/powerpoint/2010/main" val="2252676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2">
      <a:majorFont>
        <a:latin typeface="Cambria"/>
        <a:ea typeface=""/>
        <a:cs typeface=""/>
      </a:majorFont>
      <a:minorFont>
        <a:latin typeface="Cambria"/>
        <a:ea typeface=""/>
        <a:cs typeface=""/>
      </a:minorFont>
    </a:fontScheme>
    <a:fmtScheme name="Banded Edge">
      <a:fillStyleLst>
        <a:solidFill>
          <a:schemeClr val="phClr"/>
        </a:solidFill>
        <a:solidFill>
          <a:schemeClr val="phClr">
            <a:tint val="5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7779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3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11094</TotalTime>
  <Words>4463</Words>
  <Application>Microsoft Macintosh PowerPoint</Application>
  <PresentationFormat>On-screen Show (4:3)</PresentationFormat>
  <Paragraphs>955</Paragraphs>
  <Slides>79</Slides>
  <Notes>65</Notes>
  <HiddenSlides>0</HiddenSlides>
  <MMClips>0</MMClips>
  <ScaleCrop>false</ScaleCrop>
  <HeadingPairs>
    <vt:vector size="8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79</vt:i4>
      </vt:variant>
    </vt:vector>
  </HeadingPairs>
  <TitlesOfParts>
    <vt:vector size="94" baseType="lpstr">
      <vt:lpstr>ＭＳ Ｐゴシック</vt:lpstr>
      <vt:lpstr>Arial</vt:lpstr>
      <vt:lpstr>Arial Rounded MT Bold</vt:lpstr>
      <vt:lpstr>Bodoni MT</vt:lpstr>
      <vt:lpstr>Calibri</vt:lpstr>
      <vt:lpstr>Cambria</vt:lpstr>
      <vt:lpstr>Cambria Math</vt:lpstr>
      <vt:lpstr>Gill Sans MT</vt:lpstr>
      <vt:lpstr>Lucida Calligraphy</vt:lpstr>
      <vt:lpstr>SFRM1095</vt:lpstr>
      <vt:lpstr>Symbol</vt:lpstr>
      <vt:lpstr>Verdana</vt:lpstr>
      <vt:lpstr>Wingdings 2</vt:lpstr>
      <vt:lpstr>Office Theme</vt:lpstr>
      <vt:lpstr>Equation</vt:lpstr>
      <vt:lpstr>Chapter 1 Introduction to Cryptography </vt:lpstr>
      <vt:lpstr>Basic information</vt:lpstr>
      <vt:lpstr>Basic information</vt:lpstr>
      <vt:lpstr>Plan</vt:lpstr>
      <vt:lpstr>Historical cryptography</vt:lpstr>
      <vt:lpstr>Modern cryptography</vt:lpstr>
      <vt:lpstr>What happened in the seventies?</vt:lpstr>
      <vt:lpstr>Cryptography</vt:lpstr>
      <vt:lpstr>Terminology</vt:lpstr>
      <vt:lpstr>Do citizens have a right to analyse and use strong cryptography? </vt:lpstr>
      <vt:lpstr>“Crypto wars”</vt:lpstr>
      <vt:lpstr>Arguments for crypto control</vt:lpstr>
      <vt:lpstr>Arguments against crypto control</vt:lpstr>
      <vt:lpstr>Three components of the course</vt:lpstr>
      <vt:lpstr>Practical aspects</vt:lpstr>
      <vt:lpstr>Mathematical foundations</vt:lpstr>
      <vt:lpstr>New horizons</vt:lpstr>
      <vt:lpstr>This course is not about</vt:lpstr>
      <vt:lpstr>Cryptography – general picture</vt:lpstr>
      <vt:lpstr>Preliminary plan of the lectures</vt:lpstr>
      <vt:lpstr>Encryption schemes (a very general picture)</vt:lpstr>
      <vt:lpstr>Art vs. science</vt:lpstr>
      <vt:lpstr>Provable security</vt:lpstr>
      <vt:lpstr>Provable security – the motivation</vt:lpstr>
      <vt:lpstr>Kerckhoffs' principle</vt:lpstr>
      <vt:lpstr>A more refined picture</vt:lpstr>
      <vt:lpstr>Kerckhoffs' principle – the motivation</vt:lpstr>
      <vt:lpstr>A mathematical view</vt:lpstr>
      <vt:lpstr>Plan</vt:lpstr>
      <vt:lpstr>Shift cipher</vt:lpstr>
      <vt:lpstr>Security of the shift cipher</vt:lpstr>
      <vt:lpstr>Substitution cipher</vt:lpstr>
      <vt:lpstr>How to break the substitution cipher?</vt:lpstr>
      <vt:lpstr>Other famous historical ciphers</vt:lpstr>
      <vt:lpstr>A highly recommended historical book on breaking Enigma</vt:lpstr>
      <vt:lpstr>In the past ciphers were designed in an ad-hoc manner</vt:lpstr>
      <vt:lpstr>Plan</vt:lpstr>
      <vt:lpstr>Defining “security of an encryption scheme” is not trivial.</vt:lpstr>
      <vt:lpstr>Idea 1</vt:lpstr>
      <vt:lpstr>Idea 2</vt:lpstr>
      <vt:lpstr>Idea 3</vt:lpstr>
      <vt:lpstr>Idea 4</vt:lpstr>
      <vt:lpstr>Example</vt:lpstr>
      <vt:lpstr>How to formalize the “Idea 4”?</vt:lpstr>
      <vt:lpstr>Equivalently:</vt:lpstr>
      <vt:lpstr>A perfectly-secret scheme: one-time pad</vt:lpstr>
      <vt:lpstr>Perfect secrecy of the one-time pad</vt:lpstr>
      <vt:lpstr>Observation</vt:lpstr>
      <vt:lpstr>Why the one-time pad is not practical?</vt:lpstr>
      <vt:lpstr>PowerPoint Presentation</vt:lpstr>
      <vt:lpstr>Practicality?</vt:lpstr>
      <vt:lpstr>Venona project (1946 – 1980)</vt:lpstr>
      <vt:lpstr>Outlook</vt:lpstr>
      <vt:lpstr>What to do?</vt:lpstr>
      <vt:lpstr>Quantum cryptography</vt:lpstr>
      <vt:lpstr>Quantum cryptography</vt:lpstr>
      <vt:lpstr>Statements by security agencies</vt:lpstr>
      <vt:lpstr>Terms not to confuse</vt:lpstr>
      <vt:lpstr>A satellite scenario</vt:lpstr>
      <vt:lpstr>Ueli Maurer (1993): noisy channel.</vt:lpstr>
      <vt:lpstr>Bounded-Storage Model</vt:lpstr>
      <vt:lpstr>Plan</vt:lpstr>
      <vt:lpstr>How to reason about the bounded computing power?</vt:lpstr>
      <vt:lpstr>Real cryptography starts here:</vt:lpstr>
      <vt:lpstr>Computationally-bounded adversary</vt:lpstr>
      <vt:lpstr>A better idea</vt:lpstr>
      <vt:lpstr>What to do?</vt:lpstr>
      <vt:lpstr>Efficiently computable?</vt:lpstr>
      <vt:lpstr>Probabilistic Turing Machines</vt:lpstr>
      <vt:lpstr>Some notation</vt:lpstr>
      <vt:lpstr>More notation</vt:lpstr>
      <vt:lpstr>Very small?</vt:lpstr>
      <vt:lpstr>Negligible or not?</vt:lpstr>
      <vt:lpstr>Nice properties of these notions</vt:lpstr>
      <vt:lpstr>Security parameter</vt:lpstr>
      <vt:lpstr>A common convention in symmetric encryption</vt:lpstr>
      <vt:lpstr>Example</vt:lpstr>
      <vt:lpstr>Is this the right approach?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Stefan Dziembowski</dc:creator>
  <cp:lastModifiedBy>Stefan Dziembowski</cp:lastModifiedBy>
  <cp:revision>361</cp:revision>
  <dcterms:created xsi:type="dcterms:W3CDTF">2015-07-03T16:44:25Z</dcterms:created>
  <dcterms:modified xsi:type="dcterms:W3CDTF">2025-10-13T08:50:57Z</dcterms:modified>
</cp:coreProperties>
</file>